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3"/>
  </p:notesMasterIdLst>
  <p:handoutMasterIdLst>
    <p:handoutMasterId r:id="rId114"/>
  </p:handoutMasterIdLst>
  <p:sldIdLst>
    <p:sldId id="256" r:id="rId2"/>
    <p:sldId id="437" r:id="rId3"/>
    <p:sldId id="419" r:id="rId4"/>
    <p:sldId id="436" r:id="rId5"/>
    <p:sldId id="414" r:id="rId6"/>
    <p:sldId id="397" r:id="rId7"/>
    <p:sldId id="398" r:id="rId8"/>
    <p:sldId id="522" r:id="rId9"/>
    <p:sldId id="438" r:id="rId10"/>
    <p:sldId id="439" r:id="rId11"/>
    <p:sldId id="359" r:id="rId12"/>
    <p:sldId id="364" r:id="rId13"/>
    <p:sldId id="354" r:id="rId14"/>
    <p:sldId id="355" r:id="rId15"/>
    <p:sldId id="356" r:id="rId16"/>
    <p:sldId id="440" r:id="rId17"/>
    <p:sldId id="441" r:id="rId18"/>
    <p:sldId id="415" r:id="rId19"/>
    <p:sldId id="366" r:id="rId20"/>
    <p:sldId id="367" r:id="rId21"/>
    <p:sldId id="376" r:id="rId22"/>
    <p:sldId id="370" r:id="rId23"/>
    <p:sldId id="429" r:id="rId24"/>
    <p:sldId id="444" r:id="rId25"/>
    <p:sldId id="431" r:id="rId26"/>
    <p:sldId id="445" r:id="rId27"/>
    <p:sldId id="446" r:id="rId28"/>
    <p:sldId id="448" r:id="rId29"/>
    <p:sldId id="449" r:id="rId30"/>
    <p:sldId id="450" r:id="rId31"/>
    <p:sldId id="377" r:id="rId32"/>
    <p:sldId id="451" r:id="rId33"/>
    <p:sldId id="452" r:id="rId34"/>
    <p:sldId id="453" r:id="rId35"/>
    <p:sldId id="454" r:id="rId36"/>
    <p:sldId id="455" r:id="rId37"/>
    <p:sldId id="456" r:id="rId38"/>
    <p:sldId id="457" r:id="rId39"/>
    <p:sldId id="458" r:id="rId40"/>
    <p:sldId id="378" r:id="rId41"/>
    <p:sldId id="460" r:id="rId42"/>
    <p:sldId id="461" r:id="rId43"/>
    <p:sldId id="462" r:id="rId44"/>
    <p:sldId id="463" r:id="rId45"/>
    <p:sldId id="464" r:id="rId46"/>
    <p:sldId id="465" r:id="rId47"/>
    <p:sldId id="466" r:id="rId48"/>
    <p:sldId id="467" r:id="rId49"/>
    <p:sldId id="468" r:id="rId50"/>
    <p:sldId id="469" r:id="rId51"/>
    <p:sldId id="470" r:id="rId52"/>
    <p:sldId id="381" r:id="rId53"/>
    <p:sldId id="471" r:id="rId54"/>
    <p:sldId id="472" r:id="rId55"/>
    <p:sldId id="473" r:id="rId56"/>
    <p:sldId id="423" r:id="rId57"/>
    <p:sldId id="474" r:id="rId58"/>
    <p:sldId id="475" r:id="rId59"/>
    <p:sldId id="476" r:id="rId60"/>
    <p:sldId id="477" r:id="rId61"/>
    <p:sldId id="514" r:id="rId62"/>
    <p:sldId id="478" r:id="rId63"/>
    <p:sldId id="387" r:id="rId64"/>
    <p:sldId id="479" r:id="rId65"/>
    <p:sldId id="480" r:id="rId66"/>
    <p:sldId id="481" r:id="rId67"/>
    <p:sldId id="482" r:id="rId68"/>
    <p:sldId id="483" r:id="rId69"/>
    <p:sldId id="484" r:id="rId70"/>
    <p:sldId id="485" r:id="rId71"/>
    <p:sldId id="486" r:id="rId72"/>
    <p:sldId id="487" r:id="rId73"/>
    <p:sldId id="521" r:id="rId74"/>
    <p:sldId id="488" r:id="rId75"/>
    <p:sldId id="390" r:id="rId76"/>
    <p:sldId id="489" r:id="rId77"/>
    <p:sldId id="490" r:id="rId78"/>
    <p:sldId id="491" r:id="rId79"/>
    <p:sldId id="492" r:id="rId80"/>
    <p:sldId id="493" r:id="rId81"/>
    <p:sldId id="494" r:id="rId82"/>
    <p:sldId id="495" r:id="rId83"/>
    <p:sldId id="496" r:id="rId84"/>
    <p:sldId id="497" r:id="rId85"/>
    <p:sldId id="499" r:id="rId86"/>
    <p:sldId id="392" r:id="rId87"/>
    <p:sldId id="500" r:id="rId88"/>
    <p:sldId id="501" r:id="rId89"/>
    <p:sldId id="502" r:id="rId90"/>
    <p:sldId id="503" r:id="rId91"/>
    <p:sldId id="504" r:id="rId92"/>
    <p:sldId id="505" r:id="rId93"/>
    <p:sldId id="506" r:id="rId94"/>
    <p:sldId id="507" r:id="rId95"/>
    <p:sldId id="508" r:id="rId96"/>
    <p:sldId id="510" r:id="rId97"/>
    <p:sldId id="509" r:id="rId98"/>
    <p:sldId id="511" r:id="rId99"/>
    <p:sldId id="512" r:id="rId100"/>
    <p:sldId id="407" r:id="rId101"/>
    <p:sldId id="513" r:id="rId102"/>
    <p:sldId id="515" r:id="rId103"/>
    <p:sldId id="516" r:id="rId104"/>
    <p:sldId id="517" r:id="rId105"/>
    <p:sldId id="518" r:id="rId106"/>
    <p:sldId id="519" r:id="rId107"/>
    <p:sldId id="520" r:id="rId108"/>
    <p:sldId id="428" r:id="rId109"/>
    <p:sldId id="442" r:id="rId110"/>
    <p:sldId id="443" r:id="rId111"/>
    <p:sldId id="409" r:id="rId11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31"/>
    <p:restoredTop sz="84203"/>
  </p:normalViewPr>
  <p:slideViewPr>
    <p:cSldViewPr>
      <p:cViewPr>
        <p:scale>
          <a:sx n="100" d="100"/>
          <a:sy n="100" d="100"/>
        </p:scale>
        <p:origin x="2128" y="952"/>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notesMaster" Target="notesMasters/notesMaster1.xml"/><Relationship Id="rId114" Type="http://schemas.openxmlformats.org/officeDocument/2006/relationships/handoutMaster" Target="handoutMasters/handoutMaster1.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7/11/17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Introduce Trainers, and have Participants introduce themselves</a:t>
            </a:r>
            <a:endParaRPr lang="en-US" altLang="en-US"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13</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14</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How do we know the kids are actually getting this?</a:t>
            </a:r>
          </a:p>
          <a:p>
            <a:r>
              <a:rPr lang="en-US" altLang="en-US">
                <a:latin typeface="Arial" charset="0"/>
                <a:ea typeface="ＭＳ Ｐゴシック" charset="-128"/>
              </a:rPr>
              <a:t>We do something that most colleges don</a:t>
            </a:r>
            <a:r>
              <a:rPr lang="ja-JP" altLang="en-US">
                <a:latin typeface="Arial" charset="0"/>
                <a:ea typeface="ＭＳ Ｐゴシック" charset="-128"/>
              </a:rPr>
              <a:t>’</a:t>
            </a:r>
            <a:r>
              <a:rPr lang="en-US" altLang="ja-JP">
                <a:latin typeface="Arial" charset="0"/>
                <a:ea typeface="ＭＳ Ｐゴシック" charset="-128"/>
              </a:rPr>
              <a:t>t do: code reviews.</a:t>
            </a: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15</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18</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19</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21</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smtClean="0">
                <a:latin typeface="Helvetica" charset="0"/>
                <a:ea typeface="ＭＳ Ｐゴシック" charset="-128"/>
                <a:cs typeface="Helvetica" charset="0"/>
              </a:rPr>
              <a:t>Start a new </a:t>
            </a:r>
            <a:r>
              <a:rPr lang="en-US" altLang="en-US" sz="1200" dirty="0" err="1" smtClean="0">
                <a:latin typeface="Helvetica" charset="0"/>
                <a:ea typeface="ＭＳ Ｐゴシック" charset="-128"/>
                <a:cs typeface="Helvetica" charset="0"/>
              </a:rPr>
              <a:t>Pyret</a:t>
            </a:r>
            <a:r>
              <a:rPr lang="en-US" altLang="en-US" sz="1200" dirty="0" smtClean="0">
                <a:latin typeface="Helvetica" charset="0"/>
                <a:ea typeface="ＭＳ Ｐゴシック" charset="-128"/>
                <a:cs typeface="Helvetica" charset="0"/>
              </a:rPr>
              <a:t> Program</a:t>
            </a:r>
          </a:p>
          <a:p>
            <a:pPr eaLnBrk="1" hangingPunct="1">
              <a:lnSpc>
                <a:spcPct val="200000"/>
              </a:lnSpc>
            </a:pPr>
            <a:r>
              <a:rPr lang="en-US" altLang="en-US" sz="1200" dirty="0" smtClean="0">
                <a:latin typeface="Helvetica" charset="0"/>
                <a:ea typeface="ＭＳ Ｐゴシック" charset="-128"/>
                <a:cs typeface="Helvetica" charset="0"/>
              </a:rPr>
              <a:t>Making Numbers (show off </a:t>
            </a:r>
            <a:r>
              <a:rPr lang="en-US" altLang="en-US" sz="1200" dirty="0" err="1" smtClean="0">
                <a:latin typeface="Helvetica" charset="0"/>
                <a:ea typeface="ＭＳ Ｐゴシック" charset="-128"/>
                <a:cs typeface="Helvetica" charset="0"/>
              </a:rPr>
              <a:t>rationals</a:t>
            </a:r>
            <a:r>
              <a:rPr lang="en-US" altLang="en-US" sz="1200" dirty="0" smtClean="0">
                <a:latin typeface="Helvetica" charset="0"/>
                <a:ea typeface="ＭＳ Ｐゴシック" charset="-128"/>
                <a:cs typeface="Helvetica" charset="0"/>
              </a:rPr>
              <a:t>)</a:t>
            </a:r>
          </a:p>
          <a:p>
            <a:pPr eaLnBrk="1" hangingPunct="1">
              <a:lnSpc>
                <a:spcPct val="200000"/>
              </a:lnSpc>
            </a:pPr>
            <a:r>
              <a:rPr lang="en-US" altLang="en-US" sz="1200" dirty="0" smtClean="0">
                <a:latin typeface="Helvetica" charset="0"/>
                <a:ea typeface="ＭＳ Ｐゴシック" charset="-128"/>
                <a:cs typeface="Helvetica" charset="0"/>
              </a:rPr>
              <a:t>Making Strings (errors w/unclosed strings)</a:t>
            </a:r>
          </a:p>
          <a:p>
            <a:pPr eaLnBrk="1" hangingPunct="1">
              <a:lnSpc>
                <a:spcPct val="200000"/>
              </a:lnSpc>
            </a:pPr>
            <a:r>
              <a:rPr lang="en-US" altLang="en-US" sz="1200" dirty="0" smtClean="0">
                <a:latin typeface="Helvetica" charset="0"/>
                <a:ea typeface="ＭＳ Ｐゴシック" charset="-128"/>
                <a:cs typeface="Helvetica" charset="0"/>
              </a:rPr>
              <a:t>Operations (errors w/spaces)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smtClean="0">
                <a:latin typeface="Helvetica" charset="0"/>
                <a:ea typeface="ＭＳ Ｐゴシック" charset="-128"/>
                <a:cs typeface="Helvetica" charset="0"/>
              </a:rPr>
              <a:t>Start a new </a:t>
            </a:r>
            <a:r>
              <a:rPr lang="en-US" altLang="en-US" sz="1200" dirty="0" err="1" smtClean="0">
                <a:latin typeface="Helvetica" charset="0"/>
                <a:ea typeface="ＭＳ Ｐゴシック" charset="-128"/>
                <a:cs typeface="Helvetica" charset="0"/>
              </a:rPr>
              <a:t>Pyret</a:t>
            </a:r>
            <a:r>
              <a:rPr lang="en-US" altLang="en-US" sz="1200" dirty="0" smtClean="0">
                <a:latin typeface="Helvetica" charset="0"/>
                <a:ea typeface="ＭＳ Ｐゴシック" charset="-128"/>
                <a:cs typeface="Helvetica" charset="0"/>
              </a:rPr>
              <a:t> Program</a:t>
            </a:r>
          </a:p>
          <a:p>
            <a:pPr eaLnBrk="1" hangingPunct="1">
              <a:lnSpc>
                <a:spcPct val="200000"/>
              </a:lnSpc>
            </a:pPr>
            <a:r>
              <a:rPr lang="en-US" altLang="en-US" sz="1200" dirty="0" smtClean="0">
                <a:latin typeface="Helvetica" charset="0"/>
                <a:ea typeface="ＭＳ Ｐゴシック" charset="-128"/>
                <a:cs typeface="Helvetica" charset="0"/>
              </a:rPr>
              <a:t>Making Numbers (show off </a:t>
            </a:r>
            <a:r>
              <a:rPr lang="en-US" altLang="en-US" sz="1200" dirty="0" err="1" smtClean="0">
                <a:latin typeface="Helvetica" charset="0"/>
                <a:ea typeface="ＭＳ Ｐゴシック" charset="-128"/>
                <a:cs typeface="Helvetica" charset="0"/>
              </a:rPr>
              <a:t>rationals</a:t>
            </a:r>
            <a:r>
              <a:rPr lang="en-US" altLang="en-US" sz="1200" dirty="0" smtClean="0">
                <a:latin typeface="Helvetica" charset="0"/>
                <a:ea typeface="ＭＳ Ｐゴシック" charset="-128"/>
                <a:cs typeface="Helvetica" charset="0"/>
              </a:rPr>
              <a:t>)</a:t>
            </a:r>
          </a:p>
          <a:p>
            <a:pPr eaLnBrk="1" hangingPunct="1">
              <a:lnSpc>
                <a:spcPct val="200000"/>
              </a:lnSpc>
            </a:pPr>
            <a:r>
              <a:rPr lang="en-US" altLang="en-US" sz="1200" dirty="0" smtClean="0">
                <a:latin typeface="Helvetica" charset="0"/>
                <a:ea typeface="ＭＳ Ｐゴシック" charset="-128"/>
                <a:cs typeface="Helvetica" charset="0"/>
              </a:rPr>
              <a:t>Making Strings (errors w/unclosed strings)</a:t>
            </a:r>
          </a:p>
          <a:p>
            <a:pPr eaLnBrk="1" hangingPunct="1">
              <a:lnSpc>
                <a:spcPct val="200000"/>
              </a:lnSpc>
            </a:pPr>
            <a:r>
              <a:rPr lang="en-US" altLang="en-US" sz="1200" smtClean="0">
                <a:latin typeface="Helvetica" charset="0"/>
                <a:ea typeface="ＭＳ Ｐゴシック" charset="-128"/>
                <a:cs typeface="Helvetica" charset="0"/>
              </a:rPr>
              <a:t>Operations (errors w/spaces)</a:t>
            </a:r>
            <a:endParaRPr lang="en-US" altLang="en-US" sz="1200" dirty="0" smtClean="0">
              <a:latin typeface="Helvetica" charset="0"/>
              <a:ea typeface="ＭＳ Ｐゴシック" charset="-128"/>
              <a:cs typeface="Helvetica" charset="0"/>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extLst>
      <p:ext uri="{BB962C8B-B14F-4D97-AF65-F5344CB8AC3E}">
        <p14:creationId xmlns:p14="http://schemas.microsoft.com/office/powerpoint/2010/main" val="542295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smtClean="0">
                <a:latin typeface="Helvetica" charset="0"/>
                <a:ea typeface="ＭＳ Ｐゴシック" charset="-128"/>
                <a:cs typeface="Helvetica" charset="0"/>
              </a:rPr>
              <a:t>Start a new </a:t>
            </a:r>
            <a:r>
              <a:rPr lang="en-US" altLang="en-US" sz="1200" dirty="0" err="1" smtClean="0">
                <a:latin typeface="Helvetica" charset="0"/>
                <a:ea typeface="ＭＳ Ｐゴシック" charset="-128"/>
                <a:cs typeface="Helvetica" charset="0"/>
              </a:rPr>
              <a:t>Pyret</a:t>
            </a:r>
            <a:r>
              <a:rPr lang="en-US" altLang="en-US" sz="1200" dirty="0" smtClean="0">
                <a:latin typeface="Helvetica" charset="0"/>
                <a:ea typeface="ＭＳ Ｐゴシック" charset="-128"/>
                <a:cs typeface="Helvetica" charset="0"/>
              </a:rPr>
              <a:t> Program</a:t>
            </a:r>
          </a:p>
          <a:p>
            <a:pPr eaLnBrk="1" hangingPunct="1">
              <a:lnSpc>
                <a:spcPct val="200000"/>
              </a:lnSpc>
            </a:pPr>
            <a:r>
              <a:rPr lang="en-US" altLang="en-US" sz="1200" dirty="0" smtClean="0">
                <a:latin typeface="Helvetica" charset="0"/>
                <a:ea typeface="ＭＳ Ｐゴシック" charset="-128"/>
                <a:cs typeface="Helvetica" charset="0"/>
              </a:rPr>
              <a:t>Making Numbers (show off </a:t>
            </a:r>
            <a:r>
              <a:rPr lang="en-US" altLang="en-US" sz="1200" dirty="0" err="1" smtClean="0">
                <a:latin typeface="Helvetica" charset="0"/>
                <a:ea typeface="ＭＳ Ｐゴシック" charset="-128"/>
                <a:cs typeface="Helvetica" charset="0"/>
              </a:rPr>
              <a:t>rationals</a:t>
            </a:r>
            <a:r>
              <a:rPr lang="en-US" altLang="en-US" sz="1200" dirty="0" smtClean="0">
                <a:latin typeface="Helvetica" charset="0"/>
                <a:ea typeface="ＭＳ Ｐゴシック" charset="-128"/>
                <a:cs typeface="Helvetica" charset="0"/>
              </a:rPr>
              <a:t>)</a:t>
            </a:r>
          </a:p>
          <a:p>
            <a:pPr eaLnBrk="1" hangingPunct="1">
              <a:lnSpc>
                <a:spcPct val="200000"/>
              </a:lnSpc>
            </a:pPr>
            <a:r>
              <a:rPr lang="en-US" altLang="en-US" sz="1200" dirty="0" smtClean="0">
                <a:latin typeface="Helvetica" charset="0"/>
                <a:ea typeface="ＭＳ Ｐゴシック" charset="-128"/>
                <a:cs typeface="Helvetica" charset="0"/>
              </a:rPr>
              <a:t>Making Strings (errors w/unclosed strings)</a:t>
            </a:r>
          </a:p>
          <a:p>
            <a:pPr eaLnBrk="1" hangingPunct="1">
              <a:lnSpc>
                <a:spcPct val="200000"/>
              </a:lnSpc>
            </a:pPr>
            <a:r>
              <a:rPr lang="en-US" altLang="en-US" sz="1200" smtClean="0">
                <a:latin typeface="Helvetica" charset="0"/>
                <a:ea typeface="ＭＳ Ｐゴシック" charset="-128"/>
                <a:cs typeface="Helvetica" charset="0"/>
              </a:rPr>
              <a:t>Operations (errors w/spaces)</a:t>
            </a:r>
            <a:endParaRPr lang="en-US" altLang="en-US" sz="1200" dirty="0" smtClean="0">
              <a:latin typeface="Helvetica" charset="0"/>
              <a:ea typeface="ＭＳ Ｐゴシック" charset="-128"/>
              <a:cs typeface="Helvetica" charset="0"/>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679988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 data in a column has </a:t>
            </a:r>
            <a:r>
              <a:rPr lang="en-US" b="1" dirty="0" smtClean="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40</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52</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54</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56</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a:t>
            </a:r>
            <a:r>
              <a:rPr lang="en-US" smtClean="0"/>
              <a:t>We need some way of asking if 7 appears more than all the other numbers combined.</a:t>
            </a:r>
            <a:endParaRPr lang="en-US"/>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a:t>
            </a:r>
            <a:r>
              <a:rPr lang="en-US" smtClean="0"/>
              <a:t>We need some way of asking if 7 appears more than all the other numbers combined.</a:t>
            </a:r>
            <a:endParaRPr lang="en-US"/>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63</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75</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77</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80</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86</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90</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93</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95</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96</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CEBDCE7-3D62-FC46-820F-6218BF50EA02}" type="slidenum">
              <a:rPr lang="en-US" altLang="en-US" sz="1200"/>
              <a:pPr/>
              <a:t>6</a:t>
            </a:fld>
            <a:endParaRPr lang="en-US" alt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98</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a:t>
            </a:r>
            <a:r>
              <a:rPr lang="en-US" baseline="0" dirty="0" smtClean="0"/>
              <a:t> </a:t>
            </a:r>
            <a:r>
              <a:rPr lang="mr-IN" baseline="0" dirty="0" smtClean="0"/>
              <a:t>–</a:t>
            </a:r>
            <a:r>
              <a:rPr lang="en-US" baseline="0" dirty="0" smtClean="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101</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104</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just one part of a multi-facet pathway that we at Bootstrap have created. </a:t>
            </a:r>
            <a:r>
              <a:rPr lang="en-US" dirty="0" err="1" smtClean="0"/>
              <a:t>Bootstrap:Physics</a:t>
            </a:r>
            <a:r>
              <a:rPr lang="en-US" dirty="0" smtClean="0"/>
              <a:t> allows your physics teacher to integrate computing into a standard HS Physics class, and Bootstrap:Reactive</a:t>
            </a:r>
            <a:r>
              <a:rPr lang="en-US" baseline="0" dirty="0" smtClean="0"/>
              <a:t> allows your students to go deeper into CS by </a:t>
            </a:r>
            <a:r>
              <a:rPr lang="en-US" i="1" baseline="0" dirty="0" smtClean="0"/>
              <a:t>building on </a:t>
            </a:r>
            <a:r>
              <a:rPr lang="mr-IN" i="1" baseline="0" dirty="0" smtClean="0"/>
              <a:t>–</a:t>
            </a:r>
            <a:r>
              <a:rPr lang="en-US" i="0" baseline="0" dirty="0" smtClean="0"/>
              <a:t> rather than throwing away </a:t>
            </a:r>
            <a:r>
              <a:rPr lang="mr-IN" i="0" baseline="0" dirty="0" smtClean="0"/>
              <a:t>–</a:t>
            </a:r>
            <a:r>
              <a:rPr lang="en-US" i="0" baseline="0" dirty="0" smtClean="0"/>
              <a:t> what they’ve learned. But there’s also a new trend in CS, which is taking over universities and the corporate world: </a:t>
            </a:r>
            <a:r>
              <a:rPr lang="en-US" b="1" i="0" baseline="0" dirty="0" smtClean="0"/>
              <a:t>Data Science</a:t>
            </a:r>
            <a:r>
              <a:rPr lang="en-US" b="1" i="1" baseline="0" dirty="0" smtClean="0"/>
              <a:t>. </a:t>
            </a:r>
            <a:r>
              <a:rPr lang="en-US" b="0" i="0" baseline="0" dirty="0" smtClean="0"/>
              <a:t>Here are just a few screenshots of major institutions that are pushing for Data Science. And now</a:t>
            </a:r>
            <a:r>
              <a:rPr lang="mr-IN" b="0" i="0" baseline="0" dirty="0" smtClean="0"/>
              <a:t>…</a:t>
            </a:r>
            <a:r>
              <a:rPr lang="en-US" b="0" i="0" baseline="0" dirty="0" smtClean="0"/>
              <a:t>Bootstrap is offering an introductory Data Science module for </a:t>
            </a:r>
            <a:r>
              <a:rPr lang="en-US" b="0" i="1" baseline="0" dirty="0" smtClean="0"/>
              <a:t>middle or high school</a:t>
            </a:r>
            <a:r>
              <a:rPr lang="en-US" b="0" i="0" baseline="0" dirty="0" smtClean="0"/>
              <a:t>, which requires no </a:t>
            </a:r>
            <a:r>
              <a:rPr lang="en-US" b="0" i="0" baseline="0" smtClean="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109</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563636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10</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11</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12</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7.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pic>
        <p:nvPicPr>
          <p:cNvPr id="4" name="Picture 1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smtClean="0"/>
              <a:t>www.BootstrapWorld.org</a:t>
            </a:r>
            <a:r>
              <a:rPr lang="en-US" dirty="0" smtClean="0"/>
              <a:t>     |    #</a:t>
            </a:r>
            <a:r>
              <a:rPr lang="en-US" dirty="0" err="1" smtClean="0"/>
              <a:t>BootstrapCS</a:t>
            </a:r>
            <a:endParaRPr lang="en-US" dirty="0" smtClean="0"/>
          </a:p>
        </p:txBody>
      </p:sp>
    </p:spTree>
    <p:extLst>
      <p:ext uri="{BB962C8B-B14F-4D97-AF65-F5344CB8AC3E}">
        <p14:creationId xmlns:p14="http://schemas.microsoft.com/office/powerpoint/2010/main" val="16649426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smtClean="0"/>
              <a:t>www.BootstrapWorld.org</a:t>
            </a:r>
            <a:r>
              <a:rPr lang="en-US" dirty="0" smtClean="0"/>
              <a:t>     |    #</a:t>
            </a:r>
            <a:r>
              <a:rPr lang="en-US" dirty="0" err="1" smtClean="0"/>
              <a:t>BootstrapCS</a:t>
            </a:r>
            <a:endParaRPr lang="en-US" dirty="0" smtClean="0"/>
          </a:p>
        </p:txBody>
      </p:sp>
    </p:spTree>
    <p:extLst>
      <p:ext uri="{BB962C8B-B14F-4D97-AF65-F5344CB8AC3E}">
        <p14:creationId xmlns:p14="http://schemas.microsoft.com/office/powerpoint/2010/main" val="11571645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smtClean="0"/>
              <a:t>Click To Edit Master Title Style</a:t>
            </a:r>
            <a:endParaRPr lang="en-US" dirty="0"/>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smtClean="0"/>
              <a:t>www.BootstrapWorld.org</a:t>
            </a:r>
            <a:r>
              <a:rPr lang="en-US" dirty="0" smtClean="0"/>
              <a:t>     |    #</a:t>
            </a:r>
            <a:r>
              <a:rPr lang="en-US" dirty="0" err="1" smtClean="0"/>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timing>
    <p:tnLst>
      <p:par>
        <p:cTn id="1" dur="indefinite" restart="never" nodeType="tmRoot"/>
      </p:par>
    </p:tnLst>
  </p:timing>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R2JlQzdIRXdZemM"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code.pyret.org/editor#share=0BzzMl1BJlJDkM0dQODJZVHBVSjQ"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jpeg"/><Relationship Id="rId5" Type="http://schemas.openxmlformats.org/officeDocument/2006/relationships/image" Target="../media/image49.jpeg"/><Relationship Id="rId6" Type="http://schemas.openxmlformats.org/officeDocument/2006/relationships/image" Target="../media/image50.tiff"/><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 Id="rId3" Type="http://schemas.openxmlformats.org/officeDocument/2006/relationships/image" Target="../media/image5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0.tiff"/><Relationship Id="rId5" Type="http://schemas.openxmlformats.org/officeDocument/2006/relationships/image" Target="../media/image31.tiff"/><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2.tiff"/><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3.tiff"/><Relationship Id="rId5" Type="http://schemas.openxmlformats.org/officeDocument/2006/relationships/image" Target="../media/image34.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png"/><Relationship Id="rId5" Type="http://schemas.openxmlformats.org/officeDocument/2006/relationships/image" Target="../media/image15.tiff"/><Relationship Id="rId6"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ZmxmNkliQ3RFZ2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ek5OQWtzVFdkaWc"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LVduMEtsSFRKLV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Wk01QktmVXZzS1E" TargetMode="External"/><Relationship Id="rId3" Type="http://schemas.openxmlformats.org/officeDocument/2006/relationships/image" Target="../media/image35.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5.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code.pyret.org/editor#share=0BzzMl1BJlJDkNnlKOE84QUlUZVk"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3.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4.tiff"/><Relationship Id="rId3" Type="http://schemas.openxmlformats.org/officeDocument/2006/relationships/image" Target="../media/image37.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39.tiff"/><Relationship Id="rId4" Type="http://schemas.openxmlformats.org/officeDocument/2006/relationships/image" Target="../media/image26.emf"/><Relationship Id="rId1" Type="http://schemas.openxmlformats.org/officeDocument/2006/relationships/slideLayout" Target="../slideLayouts/slideLayout11.xml"/><Relationship Id="rId2" Type="http://schemas.openxmlformats.org/officeDocument/2006/relationships/image" Target="../media/image38.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WmcycFB1WTVRc3M"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8" Type="http://schemas.openxmlformats.org/officeDocument/2006/relationships/image" Target="../media/image22.tiff"/><Relationship Id="rId9" Type="http://schemas.openxmlformats.org/officeDocument/2006/relationships/image" Target="../media/image23.tiff"/><Relationship Id="rId10" Type="http://schemas.openxmlformats.org/officeDocument/2006/relationships/image" Target="../media/image24.tiff"/><Relationship Id="rId1" Type="http://schemas.openxmlformats.org/officeDocument/2006/relationships/slideLayout" Target="../slideLayouts/slideLayout11.xml"/><Relationship Id="rId2" Type="http://schemas.openxmlformats.org/officeDocument/2006/relationships/image" Target="../media/image16.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code.pyret.org/editor#share=0BzzMl1BJlJDkQ3c4SDlDS1BaLWM"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1.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2.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NkEtSXdzeXUyMGs"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code.pyret.org/editor#share=0BzzMl1BJlJDkSXNaU185LVZ3VE0"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3.tif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hyperlink" Target="https://code.pyret.org/editor#share=0BzzMl1BJlJDkSXNaU185LVZ3VE0" TargetMode="External"/><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smtClean="0">
                <a:solidFill>
                  <a:schemeClr val="tx1">
                    <a:alpha val="75000"/>
                  </a:schemeClr>
                </a:solidFill>
              </a:rPr>
              <a:t>BETA</a:t>
            </a:r>
            <a:endParaRPr lang="en-US" sz="15000" b="1" dirty="0">
              <a:solidFill>
                <a:schemeClr val="tx1">
                  <a:alpha val="75000"/>
                </a:schemeClr>
              </a:solidFill>
            </a:endParaRPr>
          </a:p>
        </p:txBody>
      </p:sp>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smtClean="0">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Bootstrap’s Solution</a:t>
            </a:r>
            <a:endParaRPr lang="en-US" dirty="0"/>
          </a:p>
        </p:txBody>
      </p:sp>
      <p:sp>
        <p:nvSpPr>
          <p:cNvPr id="3" name="Content Placeholder 2"/>
          <p:cNvSpPr>
            <a:spLocks noGrp="1"/>
          </p:cNvSpPr>
          <p:nvPr>
            <p:ph idx="1"/>
          </p:nvPr>
        </p:nvSpPr>
        <p:spPr>
          <a:xfrm>
            <a:off x="304800" y="1554163"/>
            <a:ext cx="8686800" cy="4525962"/>
          </a:xfrm>
        </p:spPr>
        <p:txBody>
          <a:bodyPr/>
          <a:lstStyle/>
          <a:p>
            <a:pPr>
              <a:lnSpc>
                <a:spcPct val="150000"/>
              </a:lnSpc>
            </a:pPr>
            <a:r>
              <a:rPr lang="en-US" altLang="en-US" dirty="0" smtClean="0">
                <a:ea typeface="ＭＳ Ｐゴシック" charset="-128"/>
                <a:cs typeface="Helvetica" charset="0"/>
              </a:rPr>
              <a:t>Build a DS tool made for learning!</a:t>
            </a:r>
            <a:endParaRPr lang="en-US" altLang="en-US" dirty="0">
              <a:ea typeface="ＭＳ Ｐゴシック" charset="-128"/>
              <a:cs typeface="Helvetica" charset="0"/>
            </a:endParaRPr>
          </a:p>
          <a:p>
            <a:pPr>
              <a:lnSpc>
                <a:spcPct val="150000"/>
              </a:lnSpc>
            </a:pPr>
            <a:r>
              <a:rPr lang="en-US" altLang="en-US" dirty="0" smtClean="0">
                <a:ea typeface="ＭＳ Ｐゴシック" charset="-128"/>
                <a:cs typeface="Helvetica" charset="0"/>
              </a:rPr>
              <a:t>Easy importing from Google Sheets</a:t>
            </a:r>
          </a:p>
          <a:p>
            <a:pPr>
              <a:lnSpc>
                <a:spcPct val="150000"/>
              </a:lnSpc>
            </a:pPr>
            <a:r>
              <a:rPr lang="en-US" altLang="en-US" dirty="0">
                <a:ea typeface="ＭＳ Ｐゴシック" charset="-128"/>
                <a:cs typeface="Helvetica" charset="0"/>
              </a:rPr>
              <a:t>Make tables as easy as numbers</a:t>
            </a:r>
          </a:p>
          <a:p>
            <a:pPr>
              <a:lnSpc>
                <a:spcPct val="150000"/>
              </a:lnSpc>
            </a:pPr>
            <a:r>
              <a:rPr lang="en-US" altLang="en-US" dirty="0" smtClean="0">
                <a:ea typeface="ＭＳ Ｐゴシック" charset="-128"/>
                <a:cs typeface="Helvetica" charset="0"/>
              </a:rPr>
              <a:t>If tables are </a:t>
            </a:r>
            <a:r>
              <a:rPr lang="en-US" altLang="en-US" i="1" dirty="0" smtClean="0">
                <a:ea typeface="ＭＳ Ｐゴシック" charset="-128"/>
                <a:cs typeface="Helvetica" charset="0"/>
              </a:rPr>
              <a:t>values</a:t>
            </a:r>
            <a:r>
              <a:rPr lang="en-US" altLang="en-US" dirty="0" smtClean="0">
                <a:ea typeface="ＭＳ Ｐゴシック" charset="-128"/>
                <a:cs typeface="Helvetica" charset="0"/>
              </a:rPr>
              <a:t>, queries are </a:t>
            </a:r>
            <a:r>
              <a:rPr lang="en-US" altLang="en-US" i="1" dirty="0" smtClean="0">
                <a:ea typeface="ＭＳ Ｐゴシック" charset="-128"/>
                <a:cs typeface="Helvetica" charset="0"/>
              </a:rPr>
              <a:t>expressions</a:t>
            </a:r>
          </a:p>
          <a:p>
            <a:pPr lvl="1">
              <a:lnSpc>
                <a:spcPct val="150000"/>
              </a:lnSpc>
            </a:pPr>
            <a:r>
              <a:rPr lang="en-US" altLang="en-US" b="1" u="sng" dirty="0" smtClean="0">
                <a:ea typeface="ＭＳ Ｐゴシック" charset="-128"/>
                <a:cs typeface="Helvetica" charset="0"/>
              </a:rPr>
              <a:t>No loops!</a:t>
            </a:r>
          </a:p>
          <a:p>
            <a:pPr>
              <a:lnSpc>
                <a:spcPct val="150000"/>
              </a:lnSpc>
            </a:pPr>
            <a:r>
              <a:rPr lang="en-US" altLang="en-US" dirty="0">
                <a:ea typeface="ＭＳ Ｐゴシック" charset="-128"/>
                <a:cs typeface="Helvetica" charset="0"/>
              </a:rPr>
              <a:t>Curated </a:t>
            </a:r>
            <a:r>
              <a:rPr lang="en-US" altLang="en-US" dirty="0" smtClean="0">
                <a:ea typeface="ＭＳ Ｐゴシック" charset="-128"/>
                <a:cs typeface="Helvetica" charset="0"/>
              </a:rPr>
              <a:t>datasets, curriculum</a:t>
            </a:r>
            <a:r>
              <a:rPr lang="en-US" altLang="en-US" dirty="0">
                <a:ea typeface="ＭＳ Ｐゴシック" charset="-128"/>
                <a:cs typeface="Helvetica" charset="0"/>
              </a:rPr>
              <a:t> </a:t>
            </a:r>
            <a:r>
              <a:rPr lang="en-US" altLang="en-US" dirty="0" smtClean="0">
                <a:ea typeface="ＭＳ Ｐゴシック" charset="-128"/>
                <a:cs typeface="Helvetica" charset="0"/>
              </a:rPr>
              <a:t>and pedagogy</a:t>
            </a:r>
            <a:endParaRPr lang="en-US" altLang="en-US" dirty="0">
              <a:ea typeface="ＭＳ Ｐゴシック" charset="-128"/>
              <a:cs typeface="Helvetica" charset="0"/>
            </a:endParaRPr>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smtClean="0">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
        <p:nvSpPr>
          <p:cNvPr id="8" name="Footer Placeholder 7"/>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9</a:t>
            </a:r>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smtClean="0">
                <a:latin typeface="Arial" charset="0"/>
                <a:ea typeface="Arial" charset="0"/>
                <a:cs typeface="Arial" charset="0"/>
              </a:rPr>
              <a:t>“</a:t>
            </a:r>
            <a:r>
              <a:rPr lang="en-US" sz="4000" i="1" dirty="0" smtClean="0"/>
              <a:t>Is GDP-per-capita positively correlated with life-expectancy?”</a:t>
            </a:r>
            <a:endParaRPr lang="en-US" sz="40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36</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5827817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Easy, right? Well</a:t>
            </a:r>
            <a:r>
              <a:rPr lang="mr-IN" dirty="0" smtClean="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Our </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 table has </a:t>
            </a:r>
            <a:r>
              <a:rPr lang="en-US" sz="2000" i="1" dirty="0" smtClean="0">
                <a:latin typeface="Arial" charset="0"/>
                <a:ea typeface="Arial" charset="0"/>
                <a:cs typeface="Arial" charset="0"/>
              </a:rPr>
              <a:t>total</a:t>
            </a:r>
            <a:r>
              <a:rPr lang="en-US" sz="2000" dirty="0" smtClean="0">
                <a:latin typeface="Arial" charset="0"/>
                <a:ea typeface="Arial" charset="0"/>
                <a:cs typeface="Arial" charset="0"/>
              </a:rPr>
              <a:t> GDP</a:t>
            </a:r>
          </a:p>
          <a:p>
            <a:pPr marL="457200" indent="-457200" eaLnBrk="1" hangingPunct="1">
              <a:spcAft>
                <a:spcPts val="1800"/>
              </a:spcAft>
              <a:buClr>
                <a:srgbClr val="4C4C4C"/>
              </a:buClr>
              <a:buSzTx/>
            </a:pPr>
            <a:r>
              <a:rPr lang="en-US" sz="2000" dirty="0" smtClean="0">
                <a:latin typeface="Arial" charset="0"/>
                <a:ea typeface="Arial" charset="0"/>
                <a:cs typeface="Arial" charset="0"/>
              </a:rPr>
              <a:t>But all things being equal, larger countries will always have more </a:t>
            </a:r>
            <a:r>
              <a:rPr lang="en-US" sz="2000" i="1" dirty="0" smtClean="0">
                <a:latin typeface="Arial" charset="0"/>
                <a:ea typeface="Arial" charset="0"/>
                <a:cs typeface="Arial" charset="0"/>
              </a:rPr>
              <a:t>total</a:t>
            </a:r>
            <a:r>
              <a:rPr lang="en-US" sz="2000" dirty="0" smtClean="0">
                <a:latin typeface="Arial" charset="0"/>
                <a:ea typeface="Arial" charset="0"/>
                <a:cs typeface="Arial" charset="0"/>
              </a:rPr>
              <a:t> GDP.</a:t>
            </a:r>
          </a:p>
          <a:p>
            <a:pPr marL="457200" indent="-457200" eaLnBrk="1" hangingPunct="1">
              <a:spcAft>
                <a:spcPts val="1800"/>
              </a:spcAft>
              <a:buClr>
                <a:srgbClr val="4C4C4C"/>
              </a:buClr>
              <a:buSzTx/>
            </a:pPr>
            <a:r>
              <a:rPr lang="en-US" sz="2000" dirty="0" smtClean="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We need a way to </a:t>
            </a:r>
            <a:r>
              <a:rPr lang="en-US" sz="2000" i="1" dirty="0" smtClean="0">
                <a:latin typeface="Arial" charset="0"/>
                <a:ea typeface="Arial" charset="0"/>
                <a:cs typeface="Arial" charset="0"/>
              </a:rPr>
              <a:t>extend</a:t>
            </a:r>
            <a:r>
              <a:rPr lang="en-US" sz="2000" dirty="0" smtClean="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smtClean="0">
                <a:latin typeface="Arial" charset="0"/>
                <a:ea typeface="Arial" charset="0"/>
                <a:cs typeface="Arial" charset="0"/>
              </a:rPr>
              <a:t>Turn to Page 37</a:t>
            </a:r>
            <a:r>
              <a:rPr lang="mr-IN" sz="2000" dirty="0" smtClean="0">
                <a:latin typeface="Arial" charset="0"/>
                <a:ea typeface="Arial" charset="0"/>
                <a:cs typeface="Arial" charset="0"/>
              </a:rPr>
              <a:t>…</a:t>
            </a:r>
            <a:endParaRPr lang="en-US" sz="2000" dirty="0" smtClean="0">
              <a:latin typeface="Arial" charset="0"/>
              <a:ea typeface="Arial" charset="0"/>
              <a:cs typeface="Arial" charset="0"/>
            </a:endParaRPr>
          </a:p>
        </p:txBody>
      </p:sp>
      <p:sp>
        <p:nvSpPr>
          <p:cNvPr id="2" name="TextBox 1"/>
          <p:cNvSpPr txBox="1"/>
          <p:nvPr/>
        </p:nvSpPr>
        <p:spPr>
          <a:xfrm>
            <a:off x="533400" y="4038600"/>
            <a:ext cx="8263801" cy="553998"/>
          </a:xfrm>
          <a:prstGeom prst="rect">
            <a:avLst/>
          </a:prstGeom>
          <a:noFill/>
        </p:spPr>
        <p:txBody>
          <a:bodyPr wrap="none" rtlCol="0">
            <a:spAutoFit/>
          </a:bodyPr>
          <a:lstStyle/>
          <a:p>
            <a:r>
              <a:rPr lang="en-US" sz="3000" dirty="0" smtClean="0">
                <a:solidFill>
                  <a:schemeClr val="bg1"/>
                </a:solidFill>
                <a:latin typeface="Courier New" charset="0"/>
                <a:ea typeface="Courier New" charset="0"/>
                <a:cs typeface="Courier New" charset="0"/>
              </a:rPr>
              <a:t>per-capita-</a:t>
            </a:r>
            <a:r>
              <a:rPr lang="en-US" sz="3000" dirty="0" err="1" smtClean="0">
                <a:solidFill>
                  <a:schemeClr val="bg1"/>
                </a:solidFill>
                <a:latin typeface="Courier New" charset="0"/>
                <a:ea typeface="Courier New" charset="0"/>
                <a:cs typeface="Courier New" charset="0"/>
              </a:rPr>
              <a:t>gdp</a:t>
            </a:r>
            <a:r>
              <a:rPr lang="en-US" sz="3000" dirty="0" smtClean="0">
                <a:solidFill>
                  <a:schemeClr val="bg1"/>
                </a:solidFill>
                <a:latin typeface="Courier New" charset="0"/>
                <a:ea typeface="Courier New" charset="0"/>
                <a:cs typeface="Courier New" charset="0"/>
              </a:rPr>
              <a:t> = </a:t>
            </a:r>
            <a:r>
              <a:rPr lang="en-US" sz="3000" dirty="0" err="1" smtClean="0">
                <a:solidFill>
                  <a:schemeClr val="bg1"/>
                </a:solidFill>
                <a:latin typeface="Courier New" charset="0"/>
                <a:ea typeface="Courier New" charset="0"/>
                <a:cs typeface="Courier New" charset="0"/>
              </a:rPr>
              <a:t>gdp</a:t>
            </a:r>
            <a:r>
              <a:rPr lang="en-US" sz="3000" dirty="0" smtClean="0">
                <a:solidFill>
                  <a:schemeClr val="bg1"/>
                </a:solidFill>
                <a:latin typeface="Courier New" charset="0"/>
                <a:ea typeface="Courier New" charset="0"/>
                <a:cs typeface="Courier New" charset="0"/>
              </a:rPr>
              <a:t>  ×  population</a:t>
            </a:r>
            <a:endParaRPr lang="en-US" sz="3000" dirty="0">
              <a:solidFill>
                <a:schemeClr val="bg1"/>
              </a:solidFill>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latin typeface="Courier New" charset="0"/>
                <a:ea typeface="Courier New" charset="0"/>
                <a:cs typeface="Courier New" charset="0"/>
              </a:rPr>
              <a:t>extend </a:t>
            </a:r>
            <a:r>
              <a:rPr lang="en-US" dirty="0" smtClean="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Open the </a:t>
            </a:r>
            <a:r>
              <a:rPr lang="en-US" sz="2000" dirty="0" smtClean="0">
                <a:latin typeface="Arial" charset="0"/>
                <a:ea typeface="Arial" charset="0"/>
                <a:cs typeface="Arial" charset="0"/>
                <a:hlinkClick r:id="rId2"/>
              </a:rPr>
              <a:t>Unit 9 Starter File</a:t>
            </a:r>
            <a:r>
              <a:rPr lang="en-US" sz="2000" dirty="0" smtClean="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smtClean="0">
                <a:latin typeface="Arial" charset="0"/>
                <a:ea typeface="Arial" charset="0"/>
                <a:cs typeface="Arial" charset="0"/>
              </a:rPr>
              <a:t>What does </a:t>
            </a:r>
            <a:r>
              <a:rPr lang="en-US" sz="2000" dirty="0" smtClean="0">
                <a:latin typeface="Courier New" charset="0"/>
                <a:ea typeface="Courier New" charset="0"/>
                <a:cs typeface="Courier New" charset="0"/>
              </a:rPr>
              <a:t>basketball</a:t>
            </a:r>
            <a:r>
              <a:rPr lang="en-US" sz="2000" dirty="0" smtClean="0">
                <a:latin typeface="Arial" charset="0"/>
                <a:ea typeface="Arial" charset="0"/>
                <a:cs typeface="Arial" charset="0"/>
              </a:rPr>
              <a:t> evaluate to?</a:t>
            </a:r>
          </a:p>
          <a:p>
            <a:pPr marL="457200" indent="-457200" eaLnBrk="1" hangingPunct="1">
              <a:spcAft>
                <a:spcPts val="1800"/>
              </a:spcAft>
              <a:buClr>
                <a:srgbClr val="4C4C4C"/>
              </a:buClr>
              <a:buSzTx/>
            </a:pPr>
            <a:r>
              <a:rPr lang="en-US" sz="2000" dirty="0" smtClean="0">
                <a:latin typeface="Arial" charset="0"/>
                <a:ea typeface="Arial" charset="0"/>
                <a:cs typeface="Arial" charset="0"/>
              </a:rPr>
              <a:t>What does </a:t>
            </a:r>
            <a:r>
              <a:rPr lang="en-US" sz="2000" dirty="0" smtClean="0">
                <a:latin typeface="Courier New" charset="0"/>
                <a:ea typeface="Courier New" charset="0"/>
                <a:cs typeface="Courier New" charset="0"/>
              </a:rPr>
              <a:t>basketball-extended</a:t>
            </a:r>
            <a:r>
              <a:rPr lang="en-US" sz="2000" dirty="0" smtClean="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extend </a:t>
            </a:r>
            <a:r>
              <a:rPr lang="en-US" dirty="0" smtClean="0"/>
              <a:t>query</a:t>
            </a:r>
            <a:endParaRPr lang="en-US" dirty="0"/>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smtClean="0">
                <a:latin typeface="Courier New" charset="0"/>
                <a:ea typeface="Courier New" charset="0"/>
                <a:cs typeface="Courier New" charset="0"/>
              </a:rPr>
              <a:t>extend </a:t>
            </a:r>
            <a:r>
              <a:rPr lang="en-US" sz="2600" dirty="0" smtClean="0">
                <a:latin typeface="Courier New" charset="0"/>
                <a:ea typeface="Courier New" charset="0"/>
                <a:cs typeface="Courier New" charset="0"/>
              </a:rPr>
              <a:t>basketball </a:t>
            </a:r>
            <a:r>
              <a:rPr lang="en-US" sz="2600" b="1" dirty="0" smtClean="0">
                <a:latin typeface="Courier New" charset="0"/>
                <a:ea typeface="Courier New" charset="0"/>
                <a:cs typeface="Courier New" charset="0"/>
              </a:rPr>
              <a:t>using</a:t>
            </a:r>
            <a:r>
              <a:rPr lang="en-US" sz="2600" dirty="0" smtClean="0">
                <a:latin typeface="Courier New" charset="0"/>
                <a:ea typeface="Courier New" charset="0"/>
                <a:cs typeface="Courier New" charset="0"/>
              </a:rPr>
              <a:t> </a:t>
            </a:r>
            <a:r>
              <a:rPr lang="en-US" sz="2600" i="1" dirty="0" smtClean="0">
                <a:latin typeface="Courier New" charset="0"/>
                <a:ea typeface="Courier New" charset="0"/>
                <a:cs typeface="Courier New" charset="0"/>
              </a:rPr>
              <a:t>game1,game2,game3 </a:t>
            </a:r>
            <a:r>
              <a:rPr lang="en-US" dirty="0" smtClean="0">
                <a:latin typeface="Courier New" charset="0"/>
                <a:ea typeface="Courier New" charset="0"/>
                <a:cs typeface="Courier New" charset="0"/>
              </a:rPr>
              <a:t>:</a:t>
            </a:r>
          </a:p>
          <a:p>
            <a:pPr marL="0" indent="0">
              <a:buNone/>
            </a:pP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total: game1 + game2 + game3</a:t>
            </a:r>
            <a:endParaRPr lang="en-US" dirty="0" smtClean="0">
              <a:latin typeface="Courier New" charset="0"/>
              <a:ea typeface="Courier New" charset="0"/>
              <a:cs typeface="Courier New" charset="0"/>
            </a:endParaRPr>
          </a:p>
          <a:p>
            <a:pPr marL="0" indent="0">
              <a:buNone/>
            </a:pP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column arguments</a:t>
              </a:r>
              <a:endParaRPr lang="en-US" dirty="0">
                <a:solidFill>
                  <a:schemeClr val="tx1"/>
                </a:solidFill>
              </a:endParaRP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colon</a:t>
            </a:r>
            <a:endParaRPr lang="en-US" dirty="0">
              <a:solidFill>
                <a:schemeClr val="tx1"/>
              </a:solidFill>
            </a:endParaRP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a:t>
              </a:r>
              <a:r>
                <a:rPr lang="en-US" dirty="0" smtClean="0">
                  <a:solidFill>
                    <a:schemeClr val="tx1"/>
                  </a:solidFill>
                </a:rPr>
                <a:t>uery body</a:t>
              </a:r>
              <a:endParaRPr lang="en-US" dirty="0">
                <a:solidFill>
                  <a:schemeClr val="tx1"/>
                </a:solidFill>
              </a:endParaRP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a:t>
            </a:r>
            <a:r>
              <a:rPr lang="en-US" altLang="en-US" dirty="0" smtClean="0">
                <a:solidFill>
                  <a:schemeClr val="bg1"/>
                </a:solidFill>
                <a:ea typeface="Arial" charset="0"/>
                <a:cs typeface="Arial" charset="0"/>
              </a:rPr>
              <a:t>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a:t>
            </a:r>
            <a:r>
              <a:rPr lang="en-US" dirty="0" smtClean="0">
                <a:solidFill>
                  <a:schemeClr val="bg1"/>
                </a:solidFill>
                <a:ea typeface="Arial" charset="0"/>
                <a:cs typeface="Arial" charset="0"/>
              </a:rPr>
              <a:t>these queries</a:t>
            </a:r>
            <a:endParaRPr lang="en-US" dirty="0">
              <a:solidFill>
                <a:schemeClr val="bg1"/>
              </a:solidFill>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Page 38: </a:t>
            </a:r>
            <a:r>
              <a:rPr lang="en-US" dirty="0">
                <a:latin typeface="Courier New" charset="0"/>
                <a:ea typeface="Courier New" charset="0"/>
                <a:cs typeface="Courier New" charset="0"/>
              </a:rPr>
              <a:t>b</a:t>
            </a:r>
            <a:r>
              <a:rPr lang="en-US" dirty="0" smtClean="0">
                <a:latin typeface="Courier New" charset="0"/>
                <a:ea typeface="Courier New" charset="0"/>
                <a:cs typeface="Courier New" charset="0"/>
              </a:rPr>
              <a:t>ody building</a:t>
            </a:r>
            <a:endParaRPr lang="en-US" dirty="0">
              <a:latin typeface="Courier New" charset="0"/>
              <a:ea typeface="Courier New" charset="0"/>
              <a:cs typeface="Courier New" charset="0"/>
            </a:endParaRP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protein-per-gram  :   sodium / serving-size</a:t>
            </a:r>
            <a:endParaRPr lang="en-US" sz="1500" dirty="0">
              <a:solidFill>
                <a:schemeClr val="bg1"/>
              </a:solidFill>
              <a:latin typeface="Comic Sans MS" charset="0"/>
              <a:ea typeface="Comic Sans MS" charset="0"/>
              <a:cs typeface="Comic Sans MS" charset="0"/>
            </a:endParaRP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a:t>
            </a:r>
            <a:r>
              <a:rPr lang="en-US" sz="1600" dirty="0" smtClean="0">
                <a:solidFill>
                  <a:schemeClr val="bg1"/>
                </a:solidFill>
                <a:latin typeface="Comic Sans MS" charset="0"/>
                <a:ea typeface="Comic Sans MS" charset="0"/>
                <a:cs typeface="Comic Sans MS" charset="0"/>
              </a:rPr>
              <a:t>utrition-ordered</a:t>
            </a:r>
            <a:endParaRPr lang="en-US" sz="1600" dirty="0">
              <a:solidFill>
                <a:schemeClr val="bg1"/>
              </a:solidFill>
              <a:latin typeface="Comic Sans MS" charset="0"/>
              <a:ea typeface="Comic Sans MS" charset="0"/>
              <a:cs typeface="Comic Sans MS" charset="0"/>
            </a:endParaRP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food, calories, protein-per-gram</a:t>
            </a:r>
            <a:endParaRPr lang="en-US" sz="1600" dirty="0">
              <a:solidFill>
                <a:schemeClr val="bg1"/>
              </a:solidFill>
              <a:latin typeface="Comic Sans MS" charset="0"/>
              <a:ea typeface="Comic Sans MS" charset="0"/>
              <a:cs typeface="Comic Sans MS" charset="0"/>
            </a:endParaRP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a:t>
            </a:r>
            <a:r>
              <a:rPr lang="en-US" sz="1600" smtClean="0">
                <a:solidFill>
                  <a:schemeClr val="bg1"/>
                </a:solidFill>
                <a:latin typeface="Comic Sans MS" charset="0"/>
                <a:ea typeface="Comic Sans MS" charset="0"/>
                <a:cs typeface="Comic Sans MS" charset="0"/>
              </a:rPr>
              <a:t>rotien</a:t>
            </a:r>
            <a:r>
              <a:rPr lang="en-US" sz="1600" dirty="0" smtClean="0">
                <a:solidFill>
                  <a:schemeClr val="bg1"/>
                </a:solidFill>
                <a:latin typeface="Comic Sans MS" charset="0"/>
                <a:ea typeface="Comic Sans MS" charset="0"/>
                <a:cs typeface="Comic Sans MS" charset="0"/>
              </a:rPr>
              <a:t>-per-gram ascending</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nutrition</a:t>
            </a:r>
            <a:endParaRPr lang="en-US" sz="1500" dirty="0">
              <a:solidFill>
                <a:schemeClr val="bg1"/>
              </a:solidFill>
              <a:latin typeface="Comic Sans MS" charset="0"/>
              <a:ea typeface="Comic Sans MS" charset="0"/>
              <a:cs typeface="Comic Sans MS" charset="0"/>
            </a:endParaRP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protein, serving-size</a:t>
            </a:r>
            <a:endParaRPr lang="en-US" sz="15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a:t>
            </a:r>
            <a:r>
              <a:rPr lang="en-US" sz="1500" dirty="0" smtClean="0">
                <a:solidFill>
                  <a:schemeClr val="bg1"/>
                </a:solidFill>
                <a:latin typeface="Comic Sans MS" charset="0"/>
                <a:ea typeface="Comic Sans MS" charset="0"/>
                <a:cs typeface="Comic Sans MS" charset="0"/>
              </a:rPr>
              <a:t>utrition-extended</a:t>
            </a:r>
            <a:endParaRPr lang="en-US" sz="1500" dirty="0">
              <a:solidFill>
                <a:schemeClr val="bg1"/>
              </a:solidFill>
              <a:latin typeface="Comic Sans MS" charset="0"/>
              <a:ea typeface="Comic Sans MS" charset="0"/>
              <a:cs typeface="Comic Sans MS" charset="0"/>
            </a:endParaRP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a:t>
            </a:r>
            <a:r>
              <a:rPr lang="en-US" sz="1600" dirty="0" smtClean="0">
                <a:solidFill>
                  <a:schemeClr val="bg1"/>
                </a:solidFill>
                <a:latin typeface="Comic Sans MS" charset="0"/>
                <a:ea typeface="Comic Sans MS" charset="0"/>
                <a:cs typeface="Comic Sans MS" charset="0"/>
              </a:rPr>
              <a:t>utrition-ordered</a:t>
            </a:r>
            <a:endParaRPr lang="en-US" sz="1600" dirty="0">
              <a:solidFill>
                <a:schemeClr val="bg1"/>
              </a:solidFill>
              <a:latin typeface="Comic Sans MS" charset="0"/>
              <a:ea typeface="Comic Sans MS" charset="0"/>
              <a:cs typeface="Comic Sans MS" charset="0"/>
            </a:endParaRP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nutrition-selected</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smtClean="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Page 39: </a:t>
            </a:r>
            <a:r>
              <a:rPr lang="en-US" dirty="0" smtClean="0">
                <a:latin typeface="Courier New" charset="0"/>
                <a:ea typeface="Courier New" charset="0"/>
                <a:cs typeface="Courier New" charset="0"/>
              </a:rPr>
              <a:t>term length</a:t>
            </a:r>
            <a:endParaRPr lang="en-US" dirty="0">
              <a:latin typeface="Courier New" charset="0"/>
              <a:ea typeface="Courier New" charset="0"/>
              <a:cs typeface="Courier New" charset="0"/>
            </a:endParaRP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term-length                year-ended </a:t>
            </a:r>
            <a:r>
              <a:rPr lang="mr-IN" sz="1500" dirty="0" smtClean="0">
                <a:solidFill>
                  <a:schemeClr val="bg1"/>
                </a:solidFill>
                <a:latin typeface="Comic Sans MS" charset="0"/>
                <a:ea typeface="Comic Sans MS" charset="0"/>
                <a:cs typeface="Comic Sans MS" charset="0"/>
              </a:rPr>
              <a:t>–</a:t>
            </a:r>
            <a:r>
              <a:rPr lang="en-US" sz="1500" dirty="0" smtClean="0">
                <a:solidFill>
                  <a:schemeClr val="bg1"/>
                </a:solidFill>
                <a:latin typeface="Comic Sans MS" charset="0"/>
                <a:ea typeface="Comic Sans MS" charset="0"/>
                <a:cs typeface="Comic Sans MS" charset="0"/>
              </a:rPr>
              <a:t> year-started</a:t>
            </a:r>
            <a:endParaRPr lang="en-US" sz="1500" dirty="0">
              <a:solidFill>
                <a:schemeClr val="bg1"/>
              </a:solidFill>
              <a:latin typeface="Comic Sans MS" charset="0"/>
              <a:ea typeface="Comic Sans MS" charset="0"/>
              <a:cs typeface="Comic Sans MS" charset="0"/>
            </a:endParaRP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presidents</a:t>
            </a:r>
            <a:endParaRPr lang="en-US" sz="1500" dirty="0">
              <a:solidFill>
                <a:schemeClr val="bg1"/>
              </a:solidFill>
              <a:latin typeface="Comic Sans MS" charset="0"/>
              <a:ea typeface="Comic Sans MS" charset="0"/>
              <a:cs typeface="Comic Sans MS" charset="0"/>
            </a:endParaRP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smtClean="0">
                <a:solidFill>
                  <a:schemeClr val="bg1"/>
                </a:solidFill>
                <a:latin typeface="Comic Sans MS" charset="0"/>
                <a:ea typeface="Comic Sans MS" charset="0"/>
                <a:cs typeface="Comic Sans MS" charset="0"/>
              </a:rPr>
              <a:t>year-started</a:t>
            </a:r>
            <a:r>
              <a:rPr lang="en-US" sz="1300" smtClean="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presidents-extended</a:t>
            </a:r>
            <a:endParaRPr lang="en-US" sz="1500" dirty="0">
              <a:solidFill>
                <a:schemeClr val="bg1"/>
              </a:solidFill>
              <a:latin typeface="Comic Sans MS" charset="0"/>
              <a:ea typeface="Comic Sans MS" charset="0"/>
              <a:cs typeface="Comic Sans MS" charset="0"/>
            </a:endParaRP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Page 40: </a:t>
            </a:r>
            <a:r>
              <a:rPr lang="en-US" dirty="0" err="1" smtClean="0">
                <a:latin typeface="Courier New" charset="0"/>
                <a:ea typeface="Courier New" charset="0"/>
                <a:cs typeface="Courier New" charset="0"/>
              </a:rPr>
              <a:t>gdp</a:t>
            </a:r>
            <a:r>
              <a:rPr lang="en-US" dirty="0" smtClean="0">
                <a:latin typeface="Courier New" charset="0"/>
                <a:ea typeface="Courier New" charset="0"/>
                <a:cs typeface="Courier New" charset="0"/>
              </a:rPr>
              <a:t> v. population</a:t>
            </a:r>
            <a:endParaRPr lang="en-US" dirty="0">
              <a:latin typeface="Courier New" charset="0"/>
              <a:ea typeface="Courier New" charset="0"/>
              <a:cs typeface="Courier New" charset="0"/>
            </a:endParaRP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per-capita-</a:t>
            </a:r>
            <a:r>
              <a:rPr lang="en-US" sz="1500" dirty="0" err="1" smtClean="0">
                <a:solidFill>
                  <a:schemeClr val="bg1"/>
                </a:solidFill>
                <a:latin typeface="Comic Sans MS" charset="0"/>
                <a:ea typeface="Comic Sans MS" charset="0"/>
                <a:cs typeface="Comic Sans MS" charset="0"/>
              </a:rPr>
              <a:t>gdp</a:t>
            </a:r>
            <a:r>
              <a:rPr lang="en-US" sz="1500" dirty="0" smtClean="0">
                <a:solidFill>
                  <a:schemeClr val="bg1"/>
                </a:solidFill>
                <a:latin typeface="Comic Sans MS" charset="0"/>
                <a:ea typeface="Comic Sans MS" charset="0"/>
                <a:cs typeface="Comic Sans MS" charset="0"/>
              </a:rPr>
              <a:t>          </a:t>
            </a:r>
            <a:r>
              <a:rPr lang="en-US" sz="1500" dirty="0" err="1" smtClean="0">
                <a:solidFill>
                  <a:schemeClr val="bg1"/>
                </a:solidFill>
                <a:latin typeface="Comic Sans MS" charset="0"/>
                <a:ea typeface="Comic Sans MS" charset="0"/>
                <a:cs typeface="Comic Sans MS" charset="0"/>
              </a:rPr>
              <a:t>gdp</a:t>
            </a:r>
            <a:r>
              <a:rPr lang="en-US" sz="1500" dirty="0" smtClean="0">
                <a:solidFill>
                  <a:schemeClr val="bg1"/>
                </a:solidFill>
                <a:latin typeface="Comic Sans MS" charset="0"/>
                <a:ea typeface="Comic Sans MS" charset="0"/>
                <a:cs typeface="Comic Sans MS" charset="0"/>
              </a:rPr>
              <a:t> / population</a:t>
            </a:r>
            <a:endParaRPr lang="en-US" sz="1500" dirty="0">
              <a:solidFill>
                <a:schemeClr val="bg1"/>
              </a:solidFill>
              <a:latin typeface="Comic Sans MS" charset="0"/>
              <a:ea typeface="Comic Sans MS" charset="0"/>
              <a:cs typeface="Comic Sans MS" charset="0"/>
            </a:endParaRP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countries</a:t>
            </a:r>
            <a:endParaRPr lang="en-US" sz="1500" dirty="0">
              <a:solidFill>
                <a:schemeClr val="bg1"/>
              </a:solidFill>
              <a:latin typeface="Comic Sans MS" charset="0"/>
              <a:ea typeface="Comic Sans MS" charset="0"/>
              <a:cs typeface="Comic Sans MS" charset="0"/>
            </a:endParaRP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smtClean="0">
                <a:solidFill>
                  <a:schemeClr val="bg1"/>
                </a:solidFill>
                <a:latin typeface="Comic Sans MS" charset="0"/>
                <a:ea typeface="Comic Sans MS" charset="0"/>
                <a:cs typeface="Comic Sans MS" charset="0"/>
              </a:rPr>
              <a:t>   </a:t>
            </a:r>
            <a:r>
              <a:rPr lang="en-US" sz="1300" dirty="0" err="1" smtClean="0">
                <a:solidFill>
                  <a:schemeClr val="bg1"/>
                </a:solidFill>
                <a:latin typeface="Comic Sans MS" charset="0"/>
                <a:ea typeface="Comic Sans MS" charset="0"/>
                <a:cs typeface="Comic Sans MS" charset="0"/>
              </a:rPr>
              <a:t>gdp</a:t>
            </a:r>
            <a:r>
              <a:rPr lang="en-US" sz="1300" dirty="0" smtClean="0">
                <a:solidFill>
                  <a:schemeClr val="bg1"/>
                </a:solidFill>
                <a:latin typeface="Comic Sans MS" charset="0"/>
                <a:ea typeface="Comic Sans MS" charset="0"/>
                <a:cs typeface="Comic Sans MS" charset="0"/>
              </a:rPr>
              <a:t>, population</a:t>
            </a:r>
            <a:endParaRPr lang="en-US" sz="1300" dirty="0">
              <a:solidFill>
                <a:schemeClr val="bg1"/>
              </a:solidFill>
              <a:latin typeface="Comic Sans MS" charset="0"/>
              <a:ea typeface="Comic Sans MS" charset="0"/>
              <a:cs typeface="Comic Sans MS" charset="0"/>
            </a:endParaRP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countries-extended</a:t>
            </a:r>
            <a:endParaRPr lang="en-US" sz="1500" dirty="0">
              <a:solidFill>
                <a:schemeClr val="bg1"/>
              </a:solidFill>
              <a:latin typeface="Comic Sans MS" charset="0"/>
              <a:ea typeface="Comic Sans MS" charset="0"/>
              <a:cs typeface="Comic Sans MS" charset="0"/>
            </a:endParaRP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countries-sieved</a:t>
            </a:r>
            <a:endParaRPr lang="en-US" sz="1500" dirty="0">
              <a:solidFill>
                <a:schemeClr val="bg1"/>
              </a:solidFill>
              <a:latin typeface="Comic Sans MS" charset="0"/>
              <a:ea typeface="Comic Sans MS" charset="0"/>
              <a:cs typeface="Comic Sans MS" charset="0"/>
            </a:endParaRP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smtClean="0">
                <a:solidFill>
                  <a:schemeClr val="bg1"/>
                </a:solidFill>
                <a:latin typeface="Comic Sans MS" charset="0"/>
                <a:ea typeface="Comic Sans MS" charset="0"/>
                <a:cs typeface="Comic Sans MS" charset="0"/>
              </a:rPr>
              <a:t>countries-extended</a:t>
            </a:r>
            <a:endParaRPr lang="en-US" sz="1300" dirty="0">
              <a:solidFill>
                <a:schemeClr val="bg1"/>
              </a:solidFill>
              <a:latin typeface="Comic Sans MS" charset="0"/>
              <a:ea typeface="Comic Sans MS" charset="0"/>
              <a:cs typeface="Comic Sans MS" charset="0"/>
            </a:endParaRP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continent</a:t>
            </a:r>
            <a:endParaRPr lang="en-US" sz="1500" dirty="0">
              <a:solidFill>
                <a:schemeClr val="bg1"/>
              </a:solidFill>
              <a:latin typeface="Comic Sans MS" charset="0"/>
              <a:ea typeface="Comic Sans MS" charset="0"/>
              <a:cs typeface="Comic Sans MS" charset="0"/>
            </a:endParaRP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a:t>
            </a:r>
            <a:r>
              <a:rPr lang="en-US" sz="1500" dirty="0" smtClean="0">
                <a:solidFill>
                  <a:schemeClr val="bg1"/>
                </a:solidFill>
                <a:latin typeface="Comic Sans MS" charset="0"/>
                <a:ea typeface="Comic Sans MS" charset="0"/>
                <a:cs typeface="Comic Sans MS" charset="0"/>
              </a:rPr>
              <a:t>ontinent == “</a:t>
            </a:r>
            <a:r>
              <a:rPr lang="en-US" sz="1500" dirty="0" err="1" smtClean="0">
                <a:solidFill>
                  <a:schemeClr val="bg1"/>
                </a:solidFill>
                <a:latin typeface="Comic Sans MS" charset="0"/>
                <a:ea typeface="Comic Sans MS" charset="0"/>
                <a:cs typeface="Comic Sans MS" charset="0"/>
              </a:rPr>
              <a:t>africa</a:t>
            </a:r>
            <a:r>
              <a:rPr lang="en-US" sz="1500" dirty="0" smtClean="0">
                <a:solidFill>
                  <a:schemeClr val="bg1"/>
                </a:solidFill>
                <a:latin typeface="Comic Sans MS" charset="0"/>
                <a:ea typeface="Comic Sans MS" charset="0"/>
                <a:cs typeface="Comic Sans MS" charset="0"/>
              </a:rPr>
              <a:t>”</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Final Project</a:t>
            </a:r>
            <a:endParaRPr lang="en-US" dirty="0"/>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smtClean="0">
                <a:latin typeface="Helvetica" charset="0"/>
                <a:ea typeface="ＭＳ Ｐゴシック" charset="-128"/>
                <a:cs typeface="Helvetica" charset="0"/>
              </a:rPr>
              <a:t>Finish the remaining question(s)!</a:t>
            </a:r>
          </a:p>
          <a:p>
            <a:pPr>
              <a:spcAft>
                <a:spcPts val="2000"/>
              </a:spcAft>
            </a:pPr>
            <a:r>
              <a:rPr lang="en-US" altLang="en-US" dirty="0" smtClean="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r>
                <a:rPr lang="en-US" sz="1100" dirty="0" smtClean="0">
                  <a:solidFill>
                    <a:schemeClr val="bg1"/>
                  </a:solidFill>
                  <a:latin typeface="Century Gothic" charset="0"/>
                  <a:ea typeface="Century Gothic" charset="0"/>
                  <a:cs typeface="Century Gothic" charset="0"/>
                </a:rPr>
                <a:t>*.</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r>
                <a:rPr lang="en-US" sz="1100" dirty="0" smtClean="0">
                  <a:solidFill>
                    <a:srgbClr val="000000"/>
                  </a:solidFill>
                  <a:latin typeface="Century Gothic" charset="0"/>
                  <a:ea typeface="Century Gothic" charset="0"/>
                  <a:cs typeface="Century Gothic" charset="0"/>
                </a:rPr>
                <a:t>.</a:t>
              </a:r>
            </a:p>
            <a:p>
              <a:pPr marL="0" marR="0">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Connect with Us!</a:t>
            </a:r>
            <a:endParaRPr lang="en-US" dirty="0"/>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smtClean="0">
                <a:solidFill>
                  <a:srgbClr val="92D050"/>
                </a:solidFill>
                <a:latin typeface="Arial" charset="0"/>
              </a:rPr>
              <a:t>Grab a photo!</a:t>
            </a:r>
            <a:endParaRPr lang="en-US" altLang="en-US" sz="2400" b="1" i="1" dirty="0">
              <a:solidFill>
                <a:srgbClr val="92D050"/>
              </a:solidFill>
              <a:latin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4464148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smtClean="0"/>
              <a:t>We’d like your feedback!</a:t>
            </a:r>
            <a:endParaRPr lang="en-US" sz="48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cap="small" dirty="0" smtClean="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a:t>
            </a:r>
            <a:r>
              <a:rPr lang="en-US" altLang="en-US" dirty="0" smtClean="0">
                <a:ea typeface="ＭＳ Ｐゴシック" charset="-128"/>
                <a:cs typeface="Helvetica" charset="0"/>
              </a:rPr>
              <a:t>Standards.</a:t>
            </a:r>
            <a:endParaRPr lang="en-US" altLang="en-US"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a:t>
            </a:r>
            <a:r>
              <a:rPr lang="en-US" altLang="en-US" dirty="0" smtClean="0">
                <a:ea typeface="ＭＳ Ｐゴシック" charset="-128"/>
                <a:cs typeface="Helvetica" charset="0"/>
              </a:rPr>
              <a:t>integrated tables, integrated graphing and plotting</a:t>
            </a: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dirty="0" smtClean="0">
                <a:latin typeface="Helvetica" charset="0"/>
                <a:ea typeface="ＭＳ Ｐゴシック" charset="-128"/>
                <a:cs typeface="Helvetica" charset="0"/>
              </a:rPr>
              <a:t>What Questions Matter to You?</a:t>
            </a:r>
          </a:p>
          <a:p>
            <a:pPr eaLnBrk="1" hangingPunct="1"/>
            <a:r>
              <a:rPr lang="en-US" altLang="en-US" sz="2400" dirty="0" smtClean="0">
                <a:latin typeface="Helvetica" charset="0"/>
                <a:ea typeface="ＭＳ Ｐゴシック" charset="-128"/>
                <a:cs typeface="Helvetica" charset="0"/>
              </a:rPr>
              <a:t>Introduction </a:t>
            </a:r>
            <a:r>
              <a:rPr lang="en-US" altLang="en-US" sz="2400" dirty="0" smtClean="0">
                <a:latin typeface="Helvetica" charset="0"/>
                <a:ea typeface="ＭＳ Ｐゴシック" charset="-128"/>
                <a:cs typeface="Helvetica" charset="0"/>
              </a:rPr>
              <a:t>to programming and plotting in </a:t>
            </a:r>
            <a:r>
              <a:rPr lang="en-US" altLang="en-US" sz="2400" dirty="0" err="1" smtClean="0">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grpSp>
        <p:nvGrpSpPr>
          <p:cNvPr id="7" name="Group 6"/>
          <p:cNvGrpSpPr/>
          <p:nvPr/>
        </p:nvGrpSpPr>
        <p:grpSpPr>
          <a:xfrm>
            <a:off x="1037505" y="2422398"/>
            <a:ext cx="6811096" cy="3762501"/>
            <a:chOff x="381000" y="2022043"/>
            <a:chExt cx="8029581" cy="4435602"/>
          </a:xfrm>
          <a:solidFill>
            <a:schemeClr val="tx1"/>
          </a:solidFill>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95800" y="2022043"/>
              <a:ext cx="3914781" cy="4435602"/>
            </a:xfrm>
            <a:prstGeom prst="rect">
              <a:avLst/>
            </a:prstGeom>
            <a:grpFill/>
          </p:spPr>
        </p:pic>
      </p:grpSp>
      <p:sp>
        <p:nvSpPr>
          <p:cNvPr id="8" name="Footer Placeholder 7"/>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smtClean="0">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Measures </a:t>
            </a:r>
            <a:r>
              <a:rPr lang="en-US" altLang="en-US" sz="2400" dirty="0" smtClean="0">
                <a:latin typeface="Helvetica" charset="0"/>
                <a:ea typeface="ＭＳ Ｐゴシック" charset="-128"/>
                <a:cs typeface="Helvetica" charset="0"/>
              </a:rPr>
              <a:t>of Center</a:t>
            </a:r>
          </a:p>
          <a:p>
            <a:pPr eaLnBrk="1" hangingPunct="1"/>
            <a:r>
              <a:rPr lang="en-US" altLang="en-US" sz="2400" dirty="0" smtClean="0">
                <a:latin typeface="Helvetica" charset="0"/>
                <a:ea typeface="ＭＳ Ｐゴシック" charset="-128"/>
                <a:cs typeface="Helvetica" charset="0"/>
              </a:rPr>
              <a:t>Bar and Pie Charts</a:t>
            </a:r>
            <a:endParaRPr lang="en-US" altLang="en-US" sz="2400" dirty="0">
              <a:latin typeface="Helvetica" charset="0"/>
              <a:ea typeface="ＭＳ Ｐゴシック" charset="-128"/>
              <a:cs typeface="Helvetica" charset="0"/>
            </a:endParaRPr>
          </a:p>
        </p:txBody>
      </p:sp>
      <p:grpSp>
        <p:nvGrpSpPr>
          <p:cNvPr id="12" name="Group 11"/>
          <p:cNvGrpSpPr/>
          <p:nvPr/>
        </p:nvGrpSpPr>
        <p:grpSpPr>
          <a:xfrm>
            <a:off x="381000" y="2819400"/>
            <a:ext cx="8396488" cy="3639312"/>
            <a:chOff x="329184" y="2609088"/>
            <a:chExt cx="8396488" cy="3639312"/>
          </a:xfrm>
        </p:grpSpPr>
        <p:pic>
          <p:nvPicPr>
            <p:cNvPr id="6" name="Picture 5"/>
            <p:cNvPicPr>
              <a:picLocks noChangeAspect="1"/>
            </p:cNvPicPr>
            <p:nvPr/>
          </p:nvPicPr>
          <p:blipFill>
            <a:blip r:embed="rId4"/>
            <a:stretch>
              <a:fillRect/>
            </a:stretch>
          </p:blipFill>
          <p:spPr>
            <a:xfrm>
              <a:off x="329184" y="2609088"/>
              <a:ext cx="3739144" cy="3639312"/>
            </a:xfrm>
            <a:prstGeom prst="rect">
              <a:avLst/>
            </a:prstGeom>
          </p:spPr>
        </p:pic>
        <p:pic>
          <p:nvPicPr>
            <p:cNvPr id="11" name="Picture 10"/>
            <p:cNvPicPr>
              <a:picLocks noChangeAspect="1"/>
            </p:cNvPicPr>
            <p:nvPr/>
          </p:nvPicPr>
          <p:blipFill>
            <a:blip r:embed="rId5"/>
            <a:stretch>
              <a:fillRect/>
            </a:stretch>
          </p:blipFill>
          <p:spPr>
            <a:xfrm>
              <a:off x="4356872" y="2828544"/>
              <a:ext cx="4368800" cy="3200400"/>
            </a:xfrm>
            <a:prstGeom prst="rect">
              <a:avLst/>
            </a:prstGeom>
          </p:spPr>
        </p:pic>
      </p:gr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Measures </a:t>
            </a:r>
            <a:r>
              <a:rPr lang="en-US" altLang="en-US" sz="2400" dirty="0" smtClean="0">
                <a:latin typeface="Helvetica" charset="0"/>
                <a:ea typeface="ＭＳ Ｐゴシック" charset="-128"/>
                <a:cs typeface="Helvetica" charset="0"/>
              </a:rPr>
              <a:t>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endParaRPr lang="en-US" altLang="en-US" sz="2400" dirty="0">
              <a:latin typeface="Helvetica" charset="0"/>
              <a:ea typeface="ＭＳ Ｐゴシック" charset="-128"/>
              <a:cs typeface="Helvetica" charset="0"/>
            </a:endParaRPr>
          </a:p>
        </p:txBody>
      </p:sp>
      <p:pic>
        <p:nvPicPr>
          <p:cNvPr id="7" name="Picture 6"/>
          <p:cNvPicPr>
            <a:picLocks noChangeAspect="1"/>
          </p:cNvPicPr>
          <p:nvPr/>
        </p:nvPicPr>
        <p:blipFill>
          <a:blip r:embed="rId4"/>
          <a:stretch>
            <a:fillRect/>
          </a:stretch>
        </p:blipFill>
        <p:spPr>
          <a:xfrm>
            <a:off x="4267200" y="2286000"/>
            <a:ext cx="4165600" cy="4272961"/>
          </a:xfrm>
          <a:prstGeom prst="rect">
            <a:avLst/>
          </a:prstGeom>
        </p:spPr>
      </p:pic>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Measures </a:t>
            </a:r>
            <a:r>
              <a:rPr lang="en-US" altLang="en-US" sz="2400" dirty="0" smtClean="0">
                <a:latin typeface="Helvetica" charset="0"/>
                <a:ea typeface="ＭＳ Ｐゴシック" charset="-128"/>
                <a:cs typeface="Helvetica" charset="0"/>
              </a:rPr>
              <a:t>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Line of Best Fit</a:t>
            </a:r>
            <a:endParaRPr lang="en-US" altLang="en-US" sz="2400" dirty="0">
              <a:latin typeface="Helvetica" charset="0"/>
              <a:ea typeface="ＭＳ Ｐゴシック" charset="-128"/>
              <a:cs typeface="Helvetica" charset="0"/>
            </a:endParaRP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Measures </a:t>
            </a:r>
            <a:r>
              <a:rPr lang="en-US" altLang="en-US" sz="2400" dirty="0" smtClean="0">
                <a:latin typeface="Helvetica" charset="0"/>
                <a:ea typeface="ＭＳ Ｐゴシック" charset="-128"/>
                <a:cs typeface="Helvetica" charset="0"/>
              </a:rPr>
              <a:t>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Line of Best Fit</a:t>
            </a:r>
          </a:p>
          <a:p>
            <a:pPr eaLnBrk="1" hangingPunct="1"/>
            <a:r>
              <a:rPr lang="en-US" altLang="en-US" sz="2400" dirty="0" smtClean="0">
                <a:latin typeface="Helvetica" charset="0"/>
                <a:ea typeface="ＭＳ Ｐゴシック" charset="-128"/>
                <a:cs typeface="Helvetica" charset="0"/>
              </a:rPr>
              <a:t>Selecting and Sorting Tables</a:t>
            </a:r>
          </a:p>
          <a:p>
            <a:pPr eaLnBrk="1" hangingPunct="1"/>
            <a:r>
              <a:rPr lang="en-US" altLang="en-US" sz="2400" dirty="0" smtClean="0">
                <a:latin typeface="Helvetica" charset="0"/>
                <a:ea typeface="ＭＳ Ｐゴシック" charset="-128"/>
                <a:cs typeface="Helvetica" charset="0"/>
              </a:rPr>
              <a:t>Filtering rows with Boolean Expressions</a:t>
            </a:r>
          </a:p>
          <a:p>
            <a:pPr eaLnBrk="1" hangingPunct="1"/>
            <a:r>
              <a:rPr lang="en-US" altLang="en-US" sz="2400" dirty="0" smtClean="0">
                <a:latin typeface="Helvetica" charset="0"/>
                <a:ea typeface="ＭＳ Ｐゴシック" charset="-128"/>
                <a:cs typeface="Helvetica" charset="0"/>
              </a:rPr>
              <a:t>Computing new columns</a:t>
            </a:r>
            <a:endParaRPr lang="en-US" altLang="en-US" sz="2400" dirty="0">
              <a:latin typeface="Helvetica" charset="0"/>
              <a:ea typeface="ＭＳ Ｐゴシック" charset="-128"/>
              <a:cs typeface="Helvetica"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
        <p:nvSpPr>
          <p:cNvPr id="3" name="TextBox 2"/>
          <p:cNvSpPr txBox="1"/>
          <p:nvPr/>
        </p:nvSpPr>
        <p:spPr>
          <a:xfrm>
            <a:off x="5867400" y="1547227"/>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smtClean="0">
                <a:solidFill>
                  <a:schemeClr val="bg1"/>
                </a:solidFill>
                <a:ea typeface="Arial" charset="0"/>
                <a:cs typeface="Arial" charset="0"/>
              </a:rPr>
              <a:t>?</a:t>
            </a:r>
            <a:endParaRPr lang="en-US" sz="20000" b="1" dirty="0">
              <a:solidFill>
                <a:schemeClr val="bg1"/>
              </a:solidFill>
              <a:ea typeface="Arial" charset="0"/>
              <a:cs typeface="Arial" charset="0"/>
            </a:endParaRP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smtClean="0">
                <a:latin typeface="Arial" charset="0"/>
              </a:rPr>
              <a:t>Data Science Classes</a:t>
            </a:r>
          </a:p>
          <a:p>
            <a:pPr algn="ctr">
              <a:lnSpc>
                <a:spcPct val="200000"/>
              </a:lnSpc>
              <a:spcBef>
                <a:spcPts val="638"/>
              </a:spcBef>
              <a:buClrTx/>
              <a:buSzTx/>
              <a:buNone/>
            </a:pPr>
            <a:r>
              <a:rPr lang="en-US" altLang="en-US" sz="2500" dirty="0" smtClean="0">
                <a:latin typeface="Arial" charset="0"/>
              </a:rPr>
              <a:t>Math &amp; Statistics Classes</a:t>
            </a:r>
          </a:p>
          <a:p>
            <a:pPr algn="ctr">
              <a:lnSpc>
                <a:spcPct val="200000"/>
              </a:lnSpc>
              <a:spcBef>
                <a:spcPts val="638"/>
              </a:spcBef>
              <a:buClrTx/>
              <a:buSzTx/>
              <a:buNone/>
            </a:pPr>
            <a:r>
              <a:rPr lang="en-US" altLang="en-US" sz="2500" dirty="0" smtClean="0">
                <a:latin typeface="Arial" charset="0"/>
              </a:rPr>
              <a:t>Business Classes</a:t>
            </a:r>
          </a:p>
          <a:p>
            <a:pPr algn="ctr">
              <a:lnSpc>
                <a:spcPct val="200000"/>
              </a:lnSpc>
              <a:spcBef>
                <a:spcPts val="638"/>
              </a:spcBef>
              <a:buClrTx/>
              <a:buSzTx/>
              <a:buNone/>
            </a:pPr>
            <a:r>
              <a:rPr lang="en-US" altLang="en-US" sz="2500" dirty="0" smtClean="0">
                <a:latin typeface="Arial" charset="0"/>
              </a:rPr>
              <a:t>Civics Classes</a:t>
            </a:r>
          </a:p>
          <a:p>
            <a:pPr algn="ctr">
              <a:lnSpc>
                <a:spcPct val="200000"/>
              </a:lnSpc>
              <a:spcBef>
                <a:spcPts val="638"/>
              </a:spcBef>
              <a:buClrTx/>
              <a:buSzTx/>
              <a:buNone/>
            </a:pPr>
            <a:r>
              <a:rPr lang="en-US" altLang="en-US" sz="2500" dirty="0" smtClean="0">
                <a:latin typeface="Arial" charset="0"/>
              </a:rPr>
              <a:t>AP CS Principles Classes</a:t>
            </a:r>
            <a:endParaRPr lang="en-US" altLang="en-US" sz="2500" dirty="0">
              <a:latin typeface="Arial" charset="0"/>
            </a:endParaRPr>
          </a:p>
        </p:txBody>
      </p:sp>
      <p:sp>
        <p:nvSpPr>
          <p:cNvPr id="2" name="Title 1"/>
          <p:cNvSpPr>
            <a:spLocks noGrp="1"/>
          </p:cNvSpPr>
          <p:nvPr>
            <p:ph type="title"/>
          </p:nvPr>
        </p:nvSpPr>
        <p:spPr/>
        <p:txBody>
          <a:bodyPr>
            <a:normAutofit/>
          </a:bodyPr>
          <a:lstStyle/>
          <a:p>
            <a:pPr>
              <a:defRPr/>
            </a:pPr>
            <a:r>
              <a:rPr lang="en-US" sz="3200" dirty="0" smtClean="0"/>
              <a:t>Where does </a:t>
            </a:r>
            <a:r>
              <a:rPr lang="en-US" sz="3200" dirty="0" err="1" smtClean="0"/>
              <a:t>DataScience</a:t>
            </a:r>
            <a:r>
              <a:rPr lang="en-US" sz="3200" dirty="0" smtClean="0"/>
              <a:t> fit?</a:t>
            </a:r>
            <a:endParaRPr lang="en-US" sz="32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Callout 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8" name="Oval Callout 7"/>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0" name="Oval Callout 9"/>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2" name="Oval Callout 11"/>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4" name="Oval Callout 13"/>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9" name="Oval Callout 38"/>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2" name="Oval Callout 41"/>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5" name="Oval Callout 44"/>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Oval Callout 50"/>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Oval Callout 51"/>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Oval Callout 54"/>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8" name="Oval Callout 57"/>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1" name="Oval Callout 60"/>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3" name="Oval Callout 62"/>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6" name="Oval Callout 65"/>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9" name="Oval Callout 68"/>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432" name="Footer Placeholder 2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smtClean="0">
                <a:latin typeface="Arial" charset="0"/>
              </a:rPr>
              <a:t>www.BootstrapWorld.org     |    #BootstrapCS</a:t>
            </a:r>
            <a:endParaRPr lang="en-US" altLang="en-US" sz="1200">
              <a:latin typeface="Arial" charset="0"/>
            </a:endParaRPr>
          </a:p>
        </p:txBody>
      </p:sp>
      <p:pic>
        <p:nvPicPr>
          <p:cNvPr id="17434" name="Picture 11"/>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spTree>
    <p:extLst>
      <p:ext uri="{BB962C8B-B14F-4D97-AF65-F5344CB8AC3E}">
        <p14:creationId xmlns:p14="http://schemas.microsoft.com/office/powerpoint/2010/main" val="11373412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 calcmode="lin" valueType="num">
                                      <p:cBhvr>
                                        <p:cTn id="17" dur="1000" fill="hold"/>
                                        <p:tgtEl>
                                          <p:spTgt spid="61"/>
                                        </p:tgtEl>
                                        <p:attrNameLst>
                                          <p:attrName>style.rotation</p:attrName>
                                        </p:attrNameLst>
                                      </p:cBhvr>
                                      <p:tavLst>
                                        <p:tav tm="0">
                                          <p:val>
                                            <p:fltVal val="90"/>
                                          </p:val>
                                        </p:tav>
                                        <p:tav tm="100000">
                                          <p:val>
                                            <p:fltVal val="0"/>
                                          </p:val>
                                        </p:tav>
                                      </p:tavLst>
                                    </p:anim>
                                    <p:animEffect transition="in" filter="fade">
                                      <p:cBhvr>
                                        <p:cTn id="18" dur="1000"/>
                                        <p:tgtEl>
                                          <p:spTgt spid="6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1000" fill="hold"/>
                                        <p:tgtEl>
                                          <p:spTgt spid="26"/>
                                        </p:tgtEl>
                                        <p:attrNameLst>
                                          <p:attrName>ppt_w</p:attrName>
                                        </p:attrNameLst>
                                      </p:cBhvr>
                                      <p:tavLst>
                                        <p:tav tm="0">
                                          <p:val>
                                            <p:fltVal val="0"/>
                                          </p:val>
                                        </p:tav>
                                        <p:tav tm="100000">
                                          <p:val>
                                            <p:strVal val="#ppt_w"/>
                                          </p:val>
                                        </p:tav>
                                      </p:tavLst>
                                    </p:anim>
                                    <p:anim calcmode="lin" valueType="num">
                                      <p:cBhvr>
                                        <p:cTn id="22" dur="1000" fill="hold"/>
                                        <p:tgtEl>
                                          <p:spTgt spid="26"/>
                                        </p:tgtEl>
                                        <p:attrNameLst>
                                          <p:attrName>ppt_h</p:attrName>
                                        </p:attrNameLst>
                                      </p:cBhvr>
                                      <p:tavLst>
                                        <p:tav tm="0">
                                          <p:val>
                                            <p:fltVal val="0"/>
                                          </p:val>
                                        </p:tav>
                                        <p:tav tm="100000">
                                          <p:val>
                                            <p:strVal val="#ppt_h"/>
                                          </p:val>
                                        </p:tav>
                                      </p:tavLst>
                                    </p:anim>
                                    <p:anim calcmode="lin" valueType="num">
                                      <p:cBhvr>
                                        <p:cTn id="23" dur="1000" fill="hold"/>
                                        <p:tgtEl>
                                          <p:spTgt spid="26"/>
                                        </p:tgtEl>
                                        <p:attrNameLst>
                                          <p:attrName>style.rotation</p:attrName>
                                        </p:attrNameLst>
                                      </p:cBhvr>
                                      <p:tavLst>
                                        <p:tav tm="0">
                                          <p:val>
                                            <p:fltVal val="90"/>
                                          </p:val>
                                        </p:tav>
                                        <p:tav tm="100000">
                                          <p:val>
                                            <p:fltVal val="0"/>
                                          </p:val>
                                        </p:tav>
                                      </p:tavLst>
                                    </p:anim>
                                    <p:animEffect transition="in" filter="fade">
                                      <p:cBhvr>
                                        <p:cTn id="24" dur="1000"/>
                                        <p:tgtEl>
                                          <p:spTgt spid="2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fltVal val="0"/>
                                          </p:val>
                                        </p:tav>
                                        <p:tav tm="100000">
                                          <p:val>
                                            <p:strVal val="#ppt_w"/>
                                          </p:val>
                                        </p:tav>
                                      </p:tavLst>
                                    </p:anim>
                                    <p:anim calcmode="lin" valueType="num">
                                      <p:cBhvr>
                                        <p:cTn id="34" dur="1000" fill="hold"/>
                                        <p:tgtEl>
                                          <p:spTgt spid="16"/>
                                        </p:tgtEl>
                                        <p:attrNameLst>
                                          <p:attrName>ppt_h</p:attrName>
                                        </p:attrNameLst>
                                      </p:cBhvr>
                                      <p:tavLst>
                                        <p:tav tm="0">
                                          <p:val>
                                            <p:fltVal val="0"/>
                                          </p:val>
                                        </p:tav>
                                        <p:tav tm="100000">
                                          <p:val>
                                            <p:strVal val="#ppt_h"/>
                                          </p:val>
                                        </p:tav>
                                      </p:tavLst>
                                    </p:anim>
                                    <p:anim calcmode="lin" valueType="num">
                                      <p:cBhvr>
                                        <p:cTn id="35" dur="1000" fill="hold"/>
                                        <p:tgtEl>
                                          <p:spTgt spid="16"/>
                                        </p:tgtEl>
                                        <p:attrNameLst>
                                          <p:attrName>style.rotation</p:attrName>
                                        </p:attrNameLst>
                                      </p:cBhvr>
                                      <p:tavLst>
                                        <p:tav tm="0">
                                          <p:val>
                                            <p:fltVal val="90"/>
                                          </p:val>
                                        </p:tav>
                                        <p:tav tm="100000">
                                          <p:val>
                                            <p:fltVal val="0"/>
                                          </p:val>
                                        </p:tav>
                                      </p:tavLst>
                                    </p:anim>
                                    <p:animEffect transition="in" filter="fade">
                                      <p:cBhvr>
                                        <p:cTn id="36" dur="1000"/>
                                        <p:tgtEl>
                                          <p:spTgt spid="16"/>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1000" fill="hold"/>
                                        <p:tgtEl>
                                          <p:spTgt spid="51"/>
                                        </p:tgtEl>
                                        <p:attrNameLst>
                                          <p:attrName>ppt_w</p:attrName>
                                        </p:attrNameLst>
                                      </p:cBhvr>
                                      <p:tavLst>
                                        <p:tav tm="0">
                                          <p:val>
                                            <p:fltVal val="0"/>
                                          </p:val>
                                        </p:tav>
                                        <p:tav tm="100000">
                                          <p:val>
                                            <p:strVal val="#ppt_w"/>
                                          </p:val>
                                        </p:tav>
                                      </p:tavLst>
                                    </p:anim>
                                    <p:anim calcmode="lin" valueType="num">
                                      <p:cBhvr>
                                        <p:cTn id="40" dur="1000" fill="hold"/>
                                        <p:tgtEl>
                                          <p:spTgt spid="51"/>
                                        </p:tgtEl>
                                        <p:attrNameLst>
                                          <p:attrName>ppt_h</p:attrName>
                                        </p:attrNameLst>
                                      </p:cBhvr>
                                      <p:tavLst>
                                        <p:tav tm="0">
                                          <p:val>
                                            <p:fltVal val="0"/>
                                          </p:val>
                                        </p:tav>
                                        <p:tav tm="100000">
                                          <p:val>
                                            <p:strVal val="#ppt_h"/>
                                          </p:val>
                                        </p:tav>
                                      </p:tavLst>
                                    </p:anim>
                                    <p:anim calcmode="lin" valueType="num">
                                      <p:cBhvr>
                                        <p:cTn id="41" dur="1000" fill="hold"/>
                                        <p:tgtEl>
                                          <p:spTgt spid="51"/>
                                        </p:tgtEl>
                                        <p:attrNameLst>
                                          <p:attrName>style.rotation</p:attrName>
                                        </p:attrNameLst>
                                      </p:cBhvr>
                                      <p:tavLst>
                                        <p:tav tm="0">
                                          <p:val>
                                            <p:fltVal val="90"/>
                                          </p:val>
                                        </p:tav>
                                        <p:tav tm="100000">
                                          <p:val>
                                            <p:fltVal val="0"/>
                                          </p:val>
                                        </p:tav>
                                      </p:tavLst>
                                    </p:anim>
                                    <p:animEffect transition="in" filter="fade">
                                      <p:cBhvr>
                                        <p:cTn id="42" dur="1000"/>
                                        <p:tgtEl>
                                          <p:spTgt spid="51"/>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1000" fill="hold"/>
                                        <p:tgtEl>
                                          <p:spTgt spid="66"/>
                                        </p:tgtEl>
                                        <p:attrNameLst>
                                          <p:attrName>ppt_w</p:attrName>
                                        </p:attrNameLst>
                                      </p:cBhvr>
                                      <p:tavLst>
                                        <p:tav tm="0">
                                          <p:val>
                                            <p:fltVal val="0"/>
                                          </p:val>
                                        </p:tav>
                                        <p:tav tm="100000">
                                          <p:val>
                                            <p:strVal val="#ppt_w"/>
                                          </p:val>
                                        </p:tav>
                                      </p:tavLst>
                                    </p:anim>
                                    <p:anim calcmode="lin" valueType="num">
                                      <p:cBhvr>
                                        <p:cTn id="46" dur="1000" fill="hold"/>
                                        <p:tgtEl>
                                          <p:spTgt spid="66"/>
                                        </p:tgtEl>
                                        <p:attrNameLst>
                                          <p:attrName>ppt_h</p:attrName>
                                        </p:attrNameLst>
                                      </p:cBhvr>
                                      <p:tavLst>
                                        <p:tav tm="0">
                                          <p:val>
                                            <p:fltVal val="0"/>
                                          </p:val>
                                        </p:tav>
                                        <p:tav tm="100000">
                                          <p:val>
                                            <p:strVal val="#ppt_h"/>
                                          </p:val>
                                        </p:tav>
                                      </p:tavLst>
                                    </p:anim>
                                    <p:anim calcmode="lin" valueType="num">
                                      <p:cBhvr>
                                        <p:cTn id="47" dur="1000" fill="hold"/>
                                        <p:tgtEl>
                                          <p:spTgt spid="66"/>
                                        </p:tgtEl>
                                        <p:attrNameLst>
                                          <p:attrName>style.rotation</p:attrName>
                                        </p:attrNameLst>
                                      </p:cBhvr>
                                      <p:tavLst>
                                        <p:tav tm="0">
                                          <p:val>
                                            <p:fltVal val="90"/>
                                          </p:val>
                                        </p:tav>
                                        <p:tav tm="100000">
                                          <p:val>
                                            <p:fltVal val="0"/>
                                          </p:val>
                                        </p:tav>
                                      </p:tavLst>
                                    </p:anim>
                                    <p:animEffect transition="in" filter="fade">
                                      <p:cBhvr>
                                        <p:cTn id="48" dur="1000"/>
                                        <p:tgtEl>
                                          <p:spTgt spid="6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p:cTn id="51" dur="1000" fill="hold"/>
                                        <p:tgtEl>
                                          <p:spTgt spid="69"/>
                                        </p:tgtEl>
                                        <p:attrNameLst>
                                          <p:attrName>ppt_w</p:attrName>
                                        </p:attrNameLst>
                                      </p:cBhvr>
                                      <p:tavLst>
                                        <p:tav tm="0">
                                          <p:val>
                                            <p:fltVal val="0"/>
                                          </p:val>
                                        </p:tav>
                                        <p:tav tm="100000">
                                          <p:val>
                                            <p:strVal val="#ppt_w"/>
                                          </p:val>
                                        </p:tav>
                                      </p:tavLst>
                                    </p:anim>
                                    <p:anim calcmode="lin" valueType="num">
                                      <p:cBhvr>
                                        <p:cTn id="52" dur="1000" fill="hold"/>
                                        <p:tgtEl>
                                          <p:spTgt spid="69"/>
                                        </p:tgtEl>
                                        <p:attrNameLst>
                                          <p:attrName>ppt_h</p:attrName>
                                        </p:attrNameLst>
                                      </p:cBhvr>
                                      <p:tavLst>
                                        <p:tav tm="0">
                                          <p:val>
                                            <p:fltVal val="0"/>
                                          </p:val>
                                        </p:tav>
                                        <p:tav tm="100000">
                                          <p:val>
                                            <p:strVal val="#ppt_h"/>
                                          </p:val>
                                        </p:tav>
                                      </p:tavLst>
                                    </p:anim>
                                    <p:anim calcmode="lin" valueType="num">
                                      <p:cBhvr>
                                        <p:cTn id="53" dur="1000" fill="hold"/>
                                        <p:tgtEl>
                                          <p:spTgt spid="69"/>
                                        </p:tgtEl>
                                        <p:attrNameLst>
                                          <p:attrName>style.rotation</p:attrName>
                                        </p:attrNameLst>
                                      </p:cBhvr>
                                      <p:tavLst>
                                        <p:tav tm="0">
                                          <p:val>
                                            <p:fltVal val="90"/>
                                          </p:val>
                                        </p:tav>
                                        <p:tav tm="100000">
                                          <p:val>
                                            <p:fltVal val="0"/>
                                          </p:val>
                                        </p:tav>
                                      </p:tavLst>
                                    </p:anim>
                                    <p:animEffect transition="in" filter="fade">
                                      <p:cBhvr>
                                        <p:cTn id="54" dur="1000"/>
                                        <p:tgtEl>
                                          <p:spTgt spid="69"/>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1000" fill="hold"/>
                                        <p:tgtEl>
                                          <p:spTgt spid="35"/>
                                        </p:tgtEl>
                                        <p:attrNameLst>
                                          <p:attrName>ppt_w</p:attrName>
                                        </p:attrNameLst>
                                      </p:cBhvr>
                                      <p:tavLst>
                                        <p:tav tm="0">
                                          <p:val>
                                            <p:fltVal val="0"/>
                                          </p:val>
                                        </p:tav>
                                        <p:tav tm="100000">
                                          <p:val>
                                            <p:strVal val="#ppt_w"/>
                                          </p:val>
                                        </p:tav>
                                      </p:tavLst>
                                    </p:anim>
                                    <p:anim calcmode="lin" valueType="num">
                                      <p:cBhvr>
                                        <p:cTn id="58" dur="1000" fill="hold"/>
                                        <p:tgtEl>
                                          <p:spTgt spid="35"/>
                                        </p:tgtEl>
                                        <p:attrNameLst>
                                          <p:attrName>ppt_h</p:attrName>
                                        </p:attrNameLst>
                                      </p:cBhvr>
                                      <p:tavLst>
                                        <p:tav tm="0">
                                          <p:val>
                                            <p:fltVal val="0"/>
                                          </p:val>
                                        </p:tav>
                                        <p:tav tm="100000">
                                          <p:val>
                                            <p:strVal val="#ppt_h"/>
                                          </p:val>
                                        </p:tav>
                                      </p:tavLst>
                                    </p:anim>
                                    <p:anim calcmode="lin" valueType="num">
                                      <p:cBhvr>
                                        <p:cTn id="59" dur="1000" fill="hold"/>
                                        <p:tgtEl>
                                          <p:spTgt spid="35"/>
                                        </p:tgtEl>
                                        <p:attrNameLst>
                                          <p:attrName>style.rotation</p:attrName>
                                        </p:attrNameLst>
                                      </p:cBhvr>
                                      <p:tavLst>
                                        <p:tav tm="0">
                                          <p:val>
                                            <p:fltVal val="90"/>
                                          </p:val>
                                        </p:tav>
                                        <p:tav tm="100000">
                                          <p:val>
                                            <p:fltVal val="0"/>
                                          </p:val>
                                        </p:tav>
                                      </p:tavLst>
                                    </p:anim>
                                    <p:animEffect transition="in" filter="fade">
                                      <p:cBhvr>
                                        <p:cTn id="60" dur="1000"/>
                                        <p:tgtEl>
                                          <p:spTgt spid="35"/>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fltVal val="0"/>
                                          </p:val>
                                        </p:tav>
                                        <p:tav tm="100000">
                                          <p:val>
                                            <p:strVal val="#ppt_h"/>
                                          </p:val>
                                        </p:tav>
                                      </p:tavLst>
                                    </p:anim>
                                    <p:anim calcmode="lin" valueType="num">
                                      <p:cBhvr>
                                        <p:cTn id="65" dur="1000" fill="hold"/>
                                        <p:tgtEl>
                                          <p:spTgt spid="8"/>
                                        </p:tgtEl>
                                        <p:attrNameLst>
                                          <p:attrName>style.rotation</p:attrName>
                                        </p:attrNameLst>
                                      </p:cBhvr>
                                      <p:tavLst>
                                        <p:tav tm="0">
                                          <p:val>
                                            <p:fltVal val="90"/>
                                          </p:val>
                                        </p:tav>
                                        <p:tav tm="100000">
                                          <p:val>
                                            <p:fltVal val="0"/>
                                          </p:val>
                                        </p:tav>
                                      </p:tavLst>
                                    </p:anim>
                                    <p:animEffect transition="in" filter="fade">
                                      <p:cBhvr>
                                        <p:cTn id="66" dur="1000"/>
                                        <p:tgtEl>
                                          <p:spTgt spid="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p:cTn id="69" dur="1000" fill="hold"/>
                                        <p:tgtEl>
                                          <p:spTgt spid="39"/>
                                        </p:tgtEl>
                                        <p:attrNameLst>
                                          <p:attrName>ppt_w</p:attrName>
                                        </p:attrNameLst>
                                      </p:cBhvr>
                                      <p:tavLst>
                                        <p:tav tm="0">
                                          <p:val>
                                            <p:fltVal val="0"/>
                                          </p:val>
                                        </p:tav>
                                        <p:tav tm="100000">
                                          <p:val>
                                            <p:strVal val="#ppt_w"/>
                                          </p:val>
                                        </p:tav>
                                      </p:tavLst>
                                    </p:anim>
                                    <p:anim calcmode="lin" valueType="num">
                                      <p:cBhvr>
                                        <p:cTn id="70" dur="1000" fill="hold"/>
                                        <p:tgtEl>
                                          <p:spTgt spid="39"/>
                                        </p:tgtEl>
                                        <p:attrNameLst>
                                          <p:attrName>ppt_h</p:attrName>
                                        </p:attrNameLst>
                                      </p:cBhvr>
                                      <p:tavLst>
                                        <p:tav tm="0">
                                          <p:val>
                                            <p:fltVal val="0"/>
                                          </p:val>
                                        </p:tav>
                                        <p:tav tm="100000">
                                          <p:val>
                                            <p:strVal val="#ppt_h"/>
                                          </p:val>
                                        </p:tav>
                                      </p:tavLst>
                                    </p:anim>
                                    <p:anim calcmode="lin" valueType="num">
                                      <p:cBhvr>
                                        <p:cTn id="71" dur="1000" fill="hold"/>
                                        <p:tgtEl>
                                          <p:spTgt spid="39"/>
                                        </p:tgtEl>
                                        <p:attrNameLst>
                                          <p:attrName>style.rotation</p:attrName>
                                        </p:attrNameLst>
                                      </p:cBhvr>
                                      <p:tavLst>
                                        <p:tav tm="0">
                                          <p:val>
                                            <p:fltVal val="90"/>
                                          </p:val>
                                        </p:tav>
                                        <p:tav tm="100000">
                                          <p:val>
                                            <p:fltVal val="0"/>
                                          </p:val>
                                        </p:tav>
                                      </p:tavLst>
                                    </p:anim>
                                    <p:animEffect transition="in" filter="fade">
                                      <p:cBhvr>
                                        <p:cTn id="72" dur="1000"/>
                                        <p:tgtEl>
                                          <p:spTgt spid="3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fltVal val="0"/>
                                          </p:val>
                                        </p:tav>
                                        <p:tav tm="100000">
                                          <p:val>
                                            <p:strVal val="#ppt_w"/>
                                          </p:val>
                                        </p:tav>
                                      </p:tavLst>
                                    </p:anim>
                                    <p:anim calcmode="lin" valueType="num">
                                      <p:cBhvr>
                                        <p:cTn id="76" dur="1000" fill="hold"/>
                                        <p:tgtEl>
                                          <p:spTgt spid="10"/>
                                        </p:tgtEl>
                                        <p:attrNameLst>
                                          <p:attrName>ppt_h</p:attrName>
                                        </p:attrNameLst>
                                      </p:cBhvr>
                                      <p:tavLst>
                                        <p:tav tm="0">
                                          <p:val>
                                            <p:fltVal val="0"/>
                                          </p:val>
                                        </p:tav>
                                        <p:tav tm="100000">
                                          <p:val>
                                            <p:strVal val="#ppt_h"/>
                                          </p:val>
                                        </p:tav>
                                      </p:tavLst>
                                    </p:anim>
                                    <p:anim calcmode="lin" valueType="num">
                                      <p:cBhvr>
                                        <p:cTn id="77" dur="1000" fill="hold"/>
                                        <p:tgtEl>
                                          <p:spTgt spid="10"/>
                                        </p:tgtEl>
                                        <p:attrNameLst>
                                          <p:attrName>style.rotation</p:attrName>
                                        </p:attrNameLst>
                                      </p:cBhvr>
                                      <p:tavLst>
                                        <p:tav tm="0">
                                          <p:val>
                                            <p:fltVal val="90"/>
                                          </p:val>
                                        </p:tav>
                                        <p:tav tm="100000">
                                          <p:val>
                                            <p:fltVal val="0"/>
                                          </p:val>
                                        </p:tav>
                                      </p:tavLst>
                                    </p:anim>
                                    <p:animEffect transition="in" filter="fade">
                                      <p:cBhvr>
                                        <p:cTn id="78" dur="1000"/>
                                        <p:tgtEl>
                                          <p:spTgt spid="10"/>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p:cTn id="81" dur="1000" fill="hold"/>
                                        <p:tgtEl>
                                          <p:spTgt spid="58"/>
                                        </p:tgtEl>
                                        <p:attrNameLst>
                                          <p:attrName>ppt_w</p:attrName>
                                        </p:attrNameLst>
                                      </p:cBhvr>
                                      <p:tavLst>
                                        <p:tav tm="0">
                                          <p:val>
                                            <p:fltVal val="0"/>
                                          </p:val>
                                        </p:tav>
                                        <p:tav tm="100000">
                                          <p:val>
                                            <p:strVal val="#ppt_w"/>
                                          </p:val>
                                        </p:tav>
                                      </p:tavLst>
                                    </p:anim>
                                    <p:anim calcmode="lin" valueType="num">
                                      <p:cBhvr>
                                        <p:cTn id="82" dur="1000" fill="hold"/>
                                        <p:tgtEl>
                                          <p:spTgt spid="58"/>
                                        </p:tgtEl>
                                        <p:attrNameLst>
                                          <p:attrName>ppt_h</p:attrName>
                                        </p:attrNameLst>
                                      </p:cBhvr>
                                      <p:tavLst>
                                        <p:tav tm="0">
                                          <p:val>
                                            <p:fltVal val="0"/>
                                          </p:val>
                                        </p:tav>
                                        <p:tav tm="100000">
                                          <p:val>
                                            <p:strVal val="#ppt_h"/>
                                          </p:val>
                                        </p:tav>
                                      </p:tavLst>
                                    </p:anim>
                                    <p:anim calcmode="lin" valueType="num">
                                      <p:cBhvr>
                                        <p:cTn id="83" dur="1000" fill="hold"/>
                                        <p:tgtEl>
                                          <p:spTgt spid="58"/>
                                        </p:tgtEl>
                                        <p:attrNameLst>
                                          <p:attrName>style.rotation</p:attrName>
                                        </p:attrNameLst>
                                      </p:cBhvr>
                                      <p:tavLst>
                                        <p:tav tm="0">
                                          <p:val>
                                            <p:fltVal val="90"/>
                                          </p:val>
                                        </p:tav>
                                        <p:tav tm="100000">
                                          <p:val>
                                            <p:fltVal val="0"/>
                                          </p:val>
                                        </p:tav>
                                      </p:tavLst>
                                    </p:anim>
                                    <p:animEffect transition="in" filter="fade">
                                      <p:cBhvr>
                                        <p:cTn id="84" dur="1000"/>
                                        <p:tgtEl>
                                          <p:spTgt spid="58"/>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1000" fill="hold"/>
                                        <p:tgtEl>
                                          <p:spTgt spid="32"/>
                                        </p:tgtEl>
                                        <p:attrNameLst>
                                          <p:attrName>ppt_w</p:attrName>
                                        </p:attrNameLst>
                                      </p:cBhvr>
                                      <p:tavLst>
                                        <p:tav tm="0">
                                          <p:val>
                                            <p:fltVal val="0"/>
                                          </p:val>
                                        </p:tav>
                                        <p:tav tm="100000">
                                          <p:val>
                                            <p:strVal val="#ppt_w"/>
                                          </p:val>
                                        </p:tav>
                                      </p:tavLst>
                                    </p:anim>
                                    <p:anim calcmode="lin" valueType="num">
                                      <p:cBhvr>
                                        <p:cTn id="88" dur="1000" fill="hold"/>
                                        <p:tgtEl>
                                          <p:spTgt spid="32"/>
                                        </p:tgtEl>
                                        <p:attrNameLst>
                                          <p:attrName>ppt_h</p:attrName>
                                        </p:attrNameLst>
                                      </p:cBhvr>
                                      <p:tavLst>
                                        <p:tav tm="0">
                                          <p:val>
                                            <p:fltVal val="0"/>
                                          </p:val>
                                        </p:tav>
                                        <p:tav tm="100000">
                                          <p:val>
                                            <p:strVal val="#ppt_h"/>
                                          </p:val>
                                        </p:tav>
                                      </p:tavLst>
                                    </p:anim>
                                    <p:anim calcmode="lin" valueType="num">
                                      <p:cBhvr>
                                        <p:cTn id="89" dur="1000" fill="hold"/>
                                        <p:tgtEl>
                                          <p:spTgt spid="32"/>
                                        </p:tgtEl>
                                        <p:attrNameLst>
                                          <p:attrName>style.rotation</p:attrName>
                                        </p:attrNameLst>
                                      </p:cBhvr>
                                      <p:tavLst>
                                        <p:tav tm="0">
                                          <p:val>
                                            <p:fltVal val="90"/>
                                          </p:val>
                                        </p:tav>
                                        <p:tav tm="100000">
                                          <p:val>
                                            <p:fltVal val="0"/>
                                          </p:val>
                                        </p:tav>
                                      </p:tavLst>
                                    </p:anim>
                                    <p:animEffect transition="in" filter="fade">
                                      <p:cBhvr>
                                        <p:cTn id="90" dur="1000"/>
                                        <p:tgtEl>
                                          <p:spTgt spid="32"/>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p:cTn id="93" dur="1000" fill="hold"/>
                                        <p:tgtEl>
                                          <p:spTgt spid="55"/>
                                        </p:tgtEl>
                                        <p:attrNameLst>
                                          <p:attrName>ppt_w</p:attrName>
                                        </p:attrNameLst>
                                      </p:cBhvr>
                                      <p:tavLst>
                                        <p:tav tm="0">
                                          <p:val>
                                            <p:fltVal val="0"/>
                                          </p:val>
                                        </p:tav>
                                        <p:tav tm="100000">
                                          <p:val>
                                            <p:strVal val="#ppt_w"/>
                                          </p:val>
                                        </p:tav>
                                      </p:tavLst>
                                    </p:anim>
                                    <p:anim calcmode="lin" valueType="num">
                                      <p:cBhvr>
                                        <p:cTn id="94" dur="1000" fill="hold"/>
                                        <p:tgtEl>
                                          <p:spTgt spid="55"/>
                                        </p:tgtEl>
                                        <p:attrNameLst>
                                          <p:attrName>ppt_h</p:attrName>
                                        </p:attrNameLst>
                                      </p:cBhvr>
                                      <p:tavLst>
                                        <p:tav tm="0">
                                          <p:val>
                                            <p:fltVal val="0"/>
                                          </p:val>
                                        </p:tav>
                                        <p:tav tm="100000">
                                          <p:val>
                                            <p:strVal val="#ppt_h"/>
                                          </p:val>
                                        </p:tav>
                                      </p:tavLst>
                                    </p:anim>
                                    <p:anim calcmode="lin" valueType="num">
                                      <p:cBhvr>
                                        <p:cTn id="95" dur="1000" fill="hold"/>
                                        <p:tgtEl>
                                          <p:spTgt spid="55"/>
                                        </p:tgtEl>
                                        <p:attrNameLst>
                                          <p:attrName>style.rotation</p:attrName>
                                        </p:attrNameLst>
                                      </p:cBhvr>
                                      <p:tavLst>
                                        <p:tav tm="0">
                                          <p:val>
                                            <p:fltVal val="90"/>
                                          </p:val>
                                        </p:tav>
                                        <p:tav tm="100000">
                                          <p:val>
                                            <p:fltVal val="0"/>
                                          </p:val>
                                        </p:tav>
                                      </p:tavLst>
                                    </p:anim>
                                    <p:animEffect transition="in" filter="fade">
                                      <p:cBhvr>
                                        <p:cTn id="96" dur="1000"/>
                                        <p:tgtEl>
                                          <p:spTgt spid="55"/>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1000" fill="hold"/>
                                        <p:tgtEl>
                                          <p:spTgt spid="42"/>
                                        </p:tgtEl>
                                        <p:attrNameLst>
                                          <p:attrName>ppt_w</p:attrName>
                                        </p:attrNameLst>
                                      </p:cBhvr>
                                      <p:tavLst>
                                        <p:tav tm="0">
                                          <p:val>
                                            <p:fltVal val="0"/>
                                          </p:val>
                                        </p:tav>
                                        <p:tav tm="100000">
                                          <p:val>
                                            <p:strVal val="#ppt_w"/>
                                          </p:val>
                                        </p:tav>
                                      </p:tavLst>
                                    </p:anim>
                                    <p:anim calcmode="lin" valueType="num">
                                      <p:cBhvr>
                                        <p:cTn id="100" dur="1000" fill="hold"/>
                                        <p:tgtEl>
                                          <p:spTgt spid="42"/>
                                        </p:tgtEl>
                                        <p:attrNameLst>
                                          <p:attrName>ppt_h</p:attrName>
                                        </p:attrNameLst>
                                      </p:cBhvr>
                                      <p:tavLst>
                                        <p:tav tm="0">
                                          <p:val>
                                            <p:fltVal val="0"/>
                                          </p:val>
                                        </p:tav>
                                        <p:tav tm="100000">
                                          <p:val>
                                            <p:strVal val="#ppt_h"/>
                                          </p:val>
                                        </p:tav>
                                      </p:tavLst>
                                    </p:anim>
                                    <p:anim calcmode="lin" valueType="num">
                                      <p:cBhvr>
                                        <p:cTn id="101" dur="1000" fill="hold"/>
                                        <p:tgtEl>
                                          <p:spTgt spid="42"/>
                                        </p:tgtEl>
                                        <p:attrNameLst>
                                          <p:attrName>style.rotation</p:attrName>
                                        </p:attrNameLst>
                                      </p:cBhvr>
                                      <p:tavLst>
                                        <p:tav tm="0">
                                          <p:val>
                                            <p:fltVal val="90"/>
                                          </p:val>
                                        </p:tav>
                                        <p:tav tm="100000">
                                          <p:val>
                                            <p:fltVal val="0"/>
                                          </p:val>
                                        </p:tav>
                                      </p:tavLst>
                                    </p:anim>
                                    <p:animEffect transition="in" filter="fade">
                                      <p:cBhvr>
                                        <p:cTn id="102" dur="1000"/>
                                        <p:tgtEl>
                                          <p:spTgt spid="42"/>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p:cTn id="105" dur="1000" fill="hold"/>
                                        <p:tgtEl>
                                          <p:spTgt spid="45"/>
                                        </p:tgtEl>
                                        <p:attrNameLst>
                                          <p:attrName>ppt_w</p:attrName>
                                        </p:attrNameLst>
                                      </p:cBhvr>
                                      <p:tavLst>
                                        <p:tav tm="0">
                                          <p:val>
                                            <p:fltVal val="0"/>
                                          </p:val>
                                        </p:tav>
                                        <p:tav tm="100000">
                                          <p:val>
                                            <p:strVal val="#ppt_w"/>
                                          </p:val>
                                        </p:tav>
                                      </p:tavLst>
                                    </p:anim>
                                    <p:anim calcmode="lin" valueType="num">
                                      <p:cBhvr>
                                        <p:cTn id="106" dur="1000" fill="hold"/>
                                        <p:tgtEl>
                                          <p:spTgt spid="45"/>
                                        </p:tgtEl>
                                        <p:attrNameLst>
                                          <p:attrName>ppt_h</p:attrName>
                                        </p:attrNameLst>
                                      </p:cBhvr>
                                      <p:tavLst>
                                        <p:tav tm="0">
                                          <p:val>
                                            <p:fltVal val="0"/>
                                          </p:val>
                                        </p:tav>
                                        <p:tav tm="100000">
                                          <p:val>
                                            <p:strVal val="#ppt_h"/>
                                          </p:val>
                                        </p:tav>
                                      </p:tavLst>
                                    </p:anim>
                                    <p:anim calcmode="lin" valueType="num">
                                      <p:cBhvr>
                                        <p:cTn id="107" dur="1000" fill="hold"/>
                                        <p:tgtEl>
                                          <p:spTgt spid="45"/>
                                        </p:tgtEl>
                                        <p:attrNameLst>
                                          <p:attrName>style.rotation</p:attrName>
                                        </p:attrNameLst>
                                      </p:cBhvr>
                                      <p:tavLst>
                                        <p:tav tm="0">
                                          <p:val>
                                            <p:fltVal val="90"/>
                                          </p:val>
                                        </p:tav>
                                        <p:tav tm="100000">
                                          <p:val>
                                            <p:fltVal val="0"/>
                                          </p:val>
                                        </p:tav>
                                      </p:tavLst>
                                    </p:anim>
                                    <p:animEffect transition="in" filter="fade">
                                      <p:cBhvr>
                                        <p:cTn id="108" dur="1000"/>
                                        <p:tgtEl>
                                          <p:spTgt spid="45"/>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p:cTn id="111" dur="1000" fill="hold"/>
                                        <p:tgtEl>
                                          <p:spTgt spid="5"/>
                                        </p:tgtEl>
                                        <p:attrNameLst>
                                          <p:attrName>ppt_w</p:attrName>
                                        </p:attrNameLst>
                                      </p:cBhvr>
                                      <p:tavLst>
                                        <p:tav tm="0">
                                          <p:val>
                                            <p:fltVal val="0"/>
                                          </p:val>
                                        </p:tav>
                                        <p:tav tm="100000">
                                          <p:val>
                                            <p:strVal val="#ppt_w"/>
                                          </p:val>
                                        </p:tav>
                                      </p:tavLst>
                                    </p:anim>
                                    <p:anim calcmode="lin" valueType="num">
                                      <p:cBhvr>
                                        <p:cTn id="112" dur="1000" fill="hold"/>
                                        <p:tgtEl>
                                          <p:spTgt spid="5"/>
                                        </p:tgtEl>
                                        <p:attrNameLst>
                                          <p:attrName>ppt_h</p:attrName>
                                        </p:attrNameLst>
                                      </p:cBhvr>
                                      <p:tavLst>
                                        <p:tav tm="0">
                                          <p:val>
                                            <p:fltVal val="0"/>
                                          </p:val>
                                        </p:tav>
                                        <p:tav tm="100000">
                                          <p:val>
                                            <p:strVal val="#ppt_h"/>
                                          </p:val>
                                        </p:tav>
                                      </p:tavLst>
                                    </p:anim>
                                    <p:anim calcmode="lin" valueType="num">
                                      <p:cBhvr>
                                        <p:cTn id="113" dur="1000" fill="hold"/>
                                        <p:tgtEl>
                                          <p:spTgt spid="5"/>
                                        </p:tgtEl>
                                        <p:attrNameLst>
                                          <p:attrName>style.rotation</p:attrName>
                                        </p:attrNameLst>
                                      </p:cBhvr>
                                      <p:tavLst>
                                        <p:tav tm="0">
                                          <p:val>
                                            <p:fltVal val="90"/>
                                          </p:val>
                                        </p:tav>
                                        <p:tav tm="100000">
                                          <p:val>
                                            <p:fltVal val="0"/>
                                          </p:val>
                                        </p:tav>
                                      </p:tavLst>
                                    </p:anim>
                                    <p:animEffect transition="in" filter="fade">
                                      <p:cBhvr>
                                        <p:cTn id="114" dur="1000"/>
                                        <p:tgtEl>
                                          <p:spTgt spid="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1000" fill="hold"/>
                                        <p:tgtEl>
                                          <p:spTgt spid="52"/>
                                        </p:tgtEl>
                                        <p:attrNameLst>
                                          <p:attrName>ppt_w</p:attrName>
                                        </p:attrNameLst>
                                      </p:cBhvr>
                                      <p:tavLst>
                                        <p:tav tm="0">
                                          <p:val>
                                            <p:fltVal val="0"/>
                                          </p:val>
                                        </p:tav>
                                        <p:tav tm="100000">
                                          <p:val>
                                            <p:strVal val="#ppt_w"/>
                                          </p:val>
                                        </p:tav>
                                      </p:tavLst>
                                    </p:anim>
                                    <p:anim calcmode="lin" valueType="num">
                                      <p:cBhvr>
                                        <p:cTn id="118" dur="1000" fill="hold"/>
                                        <p:tgtEl>
                                          <p:spTgt spid="52"/>
                                        </p:tgtEl>
                                        <p:attrNameLst>
                                          <p:attrName>ppt_h</p:attrName>
                                        </p:attrNameLst>
                                      </p:cBhvr>
                                      <p:tavLst>
                                        <p:tav tm="0">
                                          <p:val>
                                            <p:fltVal val="0"/>
                                          </p:val>
                                        </p:tav>
                                        <p:tav tm="100000">
                                          <p:val>
                                            <p:strVal val="#ppt_h"/>
                                          </p:val>
                                        </p:tav>
                                      </p:tavLst>
                                    </p:anim>
                                    <p:anim calcmode="lin" valueType="num">
                                      <p:cBhvr>
                                        <p:cTn id="119" dur="1000" fill="hold"/>
                                        <p:tgtEl>
                                          <p:spTgt spid="52"/>
                                        </p:tgtEl>
                                        <p:attrNameLst>
                                          <p:attrName>style.rotation</p:attrName>
                                        </p:attrNameLst>
                                      </p:cBhvr>
                                      <p:tavLst>
                                        <p:tav tm="0">
                                          <p:val>
                                            <p:fltVal val="90"/>
                                          </p:val>
                                        </p:tav>
                                        <p:tav tm="100000">
                                          <p:val>
                                            <p:fltVal val="0"/>
                                          </p:val>
                                        </p:tav>
                                      </p:tavLst>
                                    </p:anim>
                                    <p:animEffect transition="in" filter="fade">
                                      <p:cBhvr>
                                        <p:cTn id="120" dur="1000"/>
                                        <p:tgtEl>
                                          <p:spTgt spid="52"/>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1000" fill="hold"/>
                                        <p:tgtEl>
                                          <p:spTgt spid="63"/>
                                        </p:tgtEl>
                                        <p:attrNameLst>
                                          <p:attrName>ppt_w</p:attrName>
                                        </p:attrNameLst>
                                      </p:cBhvr>
                                      <p:tavLst>
                                        <p:tav tm="0">
                                          <p:val>
                                            <p:fltVal val="0"/>
                                          </p:val>
                                        </p:tav>
                                        <p:tav tm="100000">
                                          <p:val>
                                            <p:strVal val="#ppt_w"/>
                                          </p:val>
                                        </p:tav>
                                      </p:tavLst>
                                    </p:anim>
                                    <p:anim calcmode="lin" valueType="num">
                                      <p:cBhvr>
                                        <p:cTn id="124" dur="1000" fill="hold"/>
                                        <p:tgtEl>
                                          <p:spTgt spid="63"/>
                                        </p:tgtEl>
                                        <p:attrNameLst>
                                          <p:attrName>ppt_h</p:attrName>
                                        </p:attrNameLst>
                                      </p:cBhvr>
                                      <p:tavLst>
                                        <p:tav tm="0">
                                          <p:val>
                                            <p:fltVal val="0"/>
                                          </p:val>
                                        </p:tav>
                                        <p:tav tm="100000">
                                          <p:val>
                                            <p:strVal val="#ppt_h"/>
                                          </p:val>
                                        </p:tav>
                                      </p:tavLst>
                                    </p:anim>
                                    <p:anim calcmode="lin" valueType="num">
                                      <p:cBhvr>
                                        <p:cTn id="125" dur="1000" fill="hold"/>
                                        <p:tgtEl>
                                          <p:spTgt spid="63"/>
                                        </p:tgtEl>
                                        <p:attrNameLst>
                                          <p:attrName>style.rotation</p:attrName>
                                        </p:attrNameLst>
                                      </p:cBhvr>
                                      <p:tavLst>
                                        <p:tav tm="0">
                                          <p:val>
                                            <p:fltVal val="90"/>
                                          </p:val>
                                        </p:tav>
                                        <p:tav tm="100000">
                                          <p:val>
                                            <p:fltVal val="0"/>
                                          </p:val>
                                        </p:tav>
                                      </p:tavLst>
                                    </p:anim>
                                    <p:animEffect transition="in" filter="fade">
                                      <p:cBhvr>
                                        <p:cTn id="126" dur="1000"/>
                                        <p:tgtEl>
                                          <p:spTgt spid="63"/>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p:cTn id="129" dur="1000" fill="hold"/>
                                        <p:tgtEl>
                                          <p:spTgt spid="22"/>
                                        </p:tgtEl>
                                        <p:attrNameLst>
                                          <p:attrName>ppt_w</p:attrName>
                                        </p:attrNameLst>
                                      </p:cBhvr>
                                      <p:tavLst>
                                        <p:tav tm="0">
                                          <p:val>
                                            <p:fltVal val="0"/>
                                          </p:val>
                                        </p:tav>
                                        <p:tav tm="100000">
                                          <p:val>
                                            <p:strVal val="#ppt_w"/>
                                          </p:val>
                                        </p:tav>
                                      </p:tavLst>
                                    </p:anim>
                                    <p:anim calcmode="lin" valueType="num">
                                      <p:cBhvr>
                                        <p:cTn id="130" dur="1000" fill="hold"/>
                                        <p:tgtEl>
                                          <p:spTgt spid="22"/>
                                        </p:tgtEl>
                                        <p:attrNameLst>
                                          <p:attrName>ppt_h</p:attrName>
                                        </p:attrNameLst>
                                      </p:cBhvr>
                                      <p:tavLst>
                                        <p:tav tm="0">
                                          <p:val>
                                            <p:fltVal val="0"/>
                                          </p:val>
                                        </p:tav>
                                        <p:tav tm="100000">
                                          <p:val>
                                            <p:strVal val="#ppt_h"/>
                                          </p:val>
                                        </p:tav>
                                      </p:tavLst>
                                    </p:anim>
                                    <p:anim calcmode="lin" valueType="num">
                                      <p:cBhvr>
                                        <p:cTn id="131" dur="1000" fill="hold"/>
                                        <p:tgtEl>
                                          <p:spTgt spid="22"/>
                                        </p:tgtEl>
                                        <p:attrNameLst>
                                          <p:attrName>style.rotation</p:attrName>
                                        </p:attrNameLst>
                                      </p:cBhvr>
                                      <p:tavLst>
                                        <p:tav tm="0">
                                          <p:val>
                                            <p:fltVal val="90"/>
                                          </p:val>
                                        </p:tav>
                                        <p:tav tm="100000">
                                          <p:val>
                                            <p:fltVal val="0"/>
                                          </p:val>
                                        </p:tav>
                                      </p:tavLst>
                                    </p:anim>
                                    <p:animEffect transition="in" filter="fade">
                                      <p:cBhvr>
                                        <p:cTn id="132" dur="1000"/>
                                        <p:tgtEl>
                                          <p:spTgt spid="22"/>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1000" fill="hold"/>
                                        <p:tgtEl>
                                          <p:spTgt spid="24"/>
                                        </p:tgtEl>
                                        <p:attrNameLst>
                                          <p:attrName>ppt_w</p:attrName>
                                        </p:attrNameLst>
                                      </p:cBhvr>
                                      <p:tavLst>
                                        <p:tav tm="0">
                                          <p:val>
                                            <p:fltVal val="0"/>
                                          </p:val>
                                        </p:tav>
                                        <p:tav tm="100000">
                                          <p:val>
                                            <p:strVal val="#ppt_w"/>
                                          </p:val>
                                        </p:tav>
                                      </p:tavLst>
                                    </p:anim>
                                    <p:anim calcmode="lin" valueType="num">
                                      <p:cBhvr>
                                        <p:cTn id="136" dur="1000" fill="hold"/>
                                        <p:tgtEl>
                                          <p:spTgt spid="24"/>
                                        </p:tgtEl>
                                        <p:attrNameLst>
                                          <p:attrName>ppt_h</p:attrName>
                                        </p:attrNameLst>
                                      </p:cBhvr>
                                      <p:tavLst>
                                        <p:tav tm="0">
                                          <p:val>
                                            <p:fltVal val="0"/>
                                          </p:val>
                                        </p:tav>
                                        <p:tav tm="100000">
                                          <p:val>
                                            <p:strVal val="#ppt_h"/>
                                          </p:val>
                                        </p:tav>
                                      </p:tavLst>
                                    </p:anim>
                                    <p:anim calcmode="lin" valueType="num">
                                      <p:cBhvr>
                                        <p:cTn id="137" dur="1000" fill="hold"/>
                                        <p:tgtEl>
                                          <p:spTgt spid="24"/>
                                        </p:tgtEl>
                                        <p:attrNameLst>
                                          <p:attrName>style.rotation</p:attrName>
                                        </p:attrNameLst>
                                      </p:cBhvr>
                                      <p:tavLst>
                                        <p:tav tm="0">
                                          <p:val>
                                            <p:fltVal val="90"/>
                                          </p:val>
                                        </p:tav>
                                        <p:tav tm="100000">
                                          <p:val>
                                            <p:fltVal val="0"/>
                                          </p:val>
                                        </p:tav>
                                      </p:tavLst>
                                    </p:anim>
                                    <p:animEffect transition="in" filter="fade">
                                      <p:cBhvr>
                                        <p:cTn id="138" dur="1000"/>
                                        <p:tgtEl>
                                          <p:spTgt spid="2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0" presetClass="entr" presetSubtype="0" fill="hold" nodeType="click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P spid="14" grpId="0" animBg="1"/>
      <p:bldP spid="16" grpId="0" animBg="1"/>
      <p:bldP spid="22" grpId="0" animBg="1"/>
      <p:bldP spid="24" grpId="0" animBg="1"/>
      <p:bldP spid="26" grpId="0" animBg="1"/>
      <p:bldP spid="32" grpId="0" animBg="1"/>
      <p:bldP spid="35" grpId="0" animBg="1"/>
      <p:bldP spid="39" grpId="0" animBg="1"/>
      <p:bldP spid="42" grpId="0" animBg="1"/>
      <p:bldP spid="45" grpId="0" animBg="1"/>
      <p:bldP spid="51" grpId="0" animBg="1"/>
      <p:bldP spid="52" grpId="0" animBg="1"/>
      <p:bldP spid="55" grpId="0" animBg="1"/>
      <p:bldP spid="58" grpId="0" animBg="1"/>
      <p:bldP spid="61" grpId="0" animBg="1"/>
      <p:bldP spid="63" grpId="0" animBg="1"/>
      <p:bldP spid="66" grpId="0" animBg="1"/>
      <p:bldP spid="6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Setting up your classroom</a:t>
            </a:r>
            <a:endParaRPr lang="en-US" dirty="0"/>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smtClean="0">
                <a:ea typeface="ＭＳ Ｐゴシック" charset="-128"/>
                <a:cs typeface="Helvetica" charset="0"/>
                <a:hlinkClick r:id="rId2"/>
              </a:rPr>
              <a:t>http://code.pyret.org/</a:t>
            </a:r>
            <a:r>
              <a:rPr lang="en-US" altLang="en-US" dirty="0" smtClean="0">
                <a:ea typeface="ＭＳ Ｐゴシック" charset="-128"/>
                <a:cs typeface="Helvetica" charset="0"/>
              </a:rPr>
              <a:t> (IE9</a:t>
            </a:r>
            <a:r>
              <a:rPr lang="en-US" altLang="en-US" dirty="0">
                <a:ea typeface="ＭＳ Ｐゴシック" charset="-128"/>
                <a:cs typeface="Helvetica" charset="0"/>
              </a:rPr>
              <a:t>+, FF, Chrome)</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1</a:t>
            </a:r>
            <a:endParaRPr 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smtClean="0">
                <a:latin typeface="Helvetica" charset="0"/>
                <a:ea typeface="ＭＳ Ｐゴシック" charset="-128"/>
                <a:cs typeface="Helvetica" charset="0"/>
              </a:rPr>
              <a:t>Find a topic that interests you (max 4 students to a topic!)</a:t>
            </a:r>
          </a:p>
          <a:p>
            <a:pPr eaLnBrk="1" hangingPunct="1">
              <a:lnSpc>
                <a:spcPct val="200000"/>
              </a:lnSpc>
            </a:pPr>
            <a:r>
              <a:rPr lang="en-US" altLang="en-US" sz="2400" dirty="0" smtClean="0">
                <a:latin typeface="Helvetica" charset="0"/>
                <a:ea typeface="ＭＳ Ｐゴシック" charset="-128"/>
                <a:cs typeface="Helvetica" charset="0"/>
              </a:rPr>
              <a:t>Choose a question, or create your </a:t>
            </a:r>
            <a:r>
              <a:rPr lang="en-US" altLang="en-US" sz="2400" dirty="0" smtClean="0">
                <a:latin typeface="Helvetica" charset="0"/>
                <a:ea typeface="ＭＳ Ｐゴシック" charset="-128"/>
                <a:cs typeface="Helvetica" charset="0"/>
              </a:rPr>
              <a:t>own</a:t>
            </a:r>
          </a:p>
          <a:p>
            <a:pPr eaLnBrk="1" hangingPunct="1">
              <a:lnSpc>
                <a:spcPct val="200000"/>
              </a:lnSpc>
            </a:pPr>
            <a:r>
              <a:rPr lang="en-US" altLang="en-US" sz="2400" dirty="0" smtClean="0">
                <a:latin typeface="Helvetica" charset="0"/>
                <a:ea typeface="ＭＳ Ｐゴシック" charset="-128"/>
                <a:cs typeface="Helvetica" charset="0"/>
              </a:rPr>
              <a:t>Discuss </a:t>
            </a:r>
            <a:r>
              <a:rPr lang="en-US" altLang="en-US" sz="2400" dirty="0" smtClean="0">
                <a:latin typeface="Helvetica" charset="0"/>
                <a:ea typeface="ＭＳ Ｐゴシック" charset="-128"/>
                <a:cs typeface="Helvetica" charset="0"/>
              </a:rPr>
              <a:t>your answer to the question (2min)</a:t>
            </a:r>
          </a:p>
          <a:p>
            <a:pPr eaLnBrk="1" hangingPunct="1">
              <a:lnSpc>
                <a:spcPct val="200000"/>
              </a:lnSpc>
            </a:pPr>
            <a:r>
              <a:rPr lang="en-US" altLang="en-US" sz="2400" dirty="0" smtClean="0">
                <a:latin typeface="Helvetica" charset="0"/>
                <a:ea typeface="ＭＳ Ｐゴシック" charset="-128"/>
                <a:cs typeface="Helvetica" charset="0"/>
              </a:rPr>
              <a:t>What measurements/data came up? </a:t>
            </a:r>
            <a:r>
              <a:rPr lang="en-US" altLang="en-US" sz="2400" dirty="0" smtClean="0">
                <a:latin typeface="Helvetica" charset="0"/>
                <a:ea typeface="ＭＳ Ｐゴシック" charset="-128"/>
                <a:cs typeface="Helvetica" charset="0"/>
              </a:rPr>
              <a:t>(2min</a:t>
            </a:r>
            <a:r>
              <a:rPr lang="en-US" altLang="en-US" sz="2400" dirty="0" smtClean="0">
                <a:latin typeface="Helvetica" charset="0"/>
                <a:ea typeface="ＭＳ Ｐゴシック" charset="-128"/>
                <a:cs typeface="Helvetica" charset="0"/>
              </a:rPr>
              <a:t>)</a:t>
            </a:r>
          </a:p>
          <a:p>
            <a:pPr eaLnBrk="1" hangingPunct="1">
              <a:lnSpc>
                <a:spcPct val="200000"/>
              </a:lnSpc>
            </a:pPr>
            <a:r>
              <a:rPr lang="en-US" altLang="en-US" sz="2400" dirty="0">
                <a:latin typeface="Helvetica" charset="0"/>
                <a:ea typeface="ＭＳ Ｐゴシック" charset="-128"/>
                <a:cs typeface="Helvetica" charset="0"/>
              </a:rPr>
              <a:t>Complete Page 1 in your </a:t>
            </a:r>
            <a:r>
              <a:rPr lang="en-US" altLang="en-US" sz="2400" dirty="0" smtClean="0">
                <a:latin typeface="Helvetica" charset="0"/>
                <a:ea typeface="ＭＳ Ｐゴシック" charset="-128"/>
                <a:cs typeface="Helvetica" charset="0"/>
              </a:rPr>
              <a:t>workbook</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Driver / Navigator</a:t>
            </a:r>
            <a:endParaRPr lang="en-US" dirty="0"/>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Numbers and Strings in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smtClean="0">
                <a:latin typeface="Helvetica" charset="0"/>
                <a:ea typeface="ＭＳ Ｐゴシック" charset="-128"/>
                <a:cs typeface="Helvetica" charset="0"/>
              </a:rPr>
              <a:t>Start a new </a:t>
            </a:r>
            <a:r>
              <a:rPr lang="en-US" altLang="en-US" sz="2400" dirty="0" err="1" smtClean="0">
                <a:latin typeface="Helvetica" charset="0"/>
                <a:ea typeface="ＭＳ Ｐゴシック" charset="-128"/>
                <a:cs typeface="Helvetica" charset="0"/>
              </a:rPr>
              <a:t>Pyret</a:t>
            </a:r>
            <a:r>
              <a:rPr lang="en-US" altLang="en-US" sz="2400" dirty="0" smtClean="0">
                <a:latin typeface="Helvetica" charset="0"/>
                <a:ea typeface="ＭＳ Ｐゴシック" charset="-128"/>
                <a:cs typeface="Helvetica" charset="0"/>
              </a:rPr>
              <a:t> Program</a:t>
            </a:r>
          </a:p>
          <a:p>
            <a:pPr eaLnBrk="1" hangingPunct="1">
              <a:lnSpc>
                <a:spcPct val="200000"/>
              </a:lnSpc>
            </a:pPr>
            <a:r>
              <a:rPr lang="en-US" altLang="en-US" sz="2400" dirty="0" smtClean="0">
                <a:latin typeface="Helvetica" charset="0"/>
                <a:ea typeface="ＭＳ Ｐゴシック" charset="-128"/>
                <a:cs typeface="Helvetica" charset="0"/>
              </a:rPr>
              <a:t>Making Numbers</a:t>
            </a:r>
          </a:p>
          <a:p>
            <a:pPr eaLnBrk="1" hangingPunct="1">
              <a:lnSpc>
                <a:spcPct val="200000"/>
              </a:lnSpc>
            </a:pPr>
            <a:r>
              <a:rPr lang="en-US" altLang="en-US" sz="2400" dirty="0" smtClean="0">
                <a:latin typeface="Helvetica" charset="0"/>
                <a:ea typeface="ＭＳ Ｐゴシック" charset="-128"/>
                <a:cs typeface="Helvetica" charset="0"/>
              </a:rPr>
              <a:t>Making Strings</a:t>
            </a:r>
          </a:p>
          <a:p>
            <a:pPr eaLnBrk="1" hangingPunct="1">
              <a:lnSpc>
                <a:spcPct val="200000"/>
              </a:lnSpc>
            </a:pPr>
            <a:r>
              <a:rPr lang="en-US" altLang="en-US" sz="2400" dirty="0" smtClean="0">
                <a:latin typeface="Helvetica" charset="0"/>
                <a:ea typeface="ＭＳ Ｐゴシック" charset="-128"/>
                <a:cs typeface="Helvetica" charset="0"/>
              </a:rPr>
              <a:t>Operations</a:t>
            </a:r>
          </a:p>
          <a:p>
            <a:pPr eaLnBrk="1" hangingPunct="1">
              <a:lnSpc>
                <a:spcPct val="200000"/>
              </a:lnSpc>
            </a:pPr>
            <a:r>
              <a:rPr lang="en-US" altLang="en-US" sz="2400" dirty="0" smtClean="0">
                <a:latin typeface="Helvetica" charset="0"/>
                <a:ea typeface="ＭＳ Ｐゴシック" charset="-128"/>
                <a:cs typeface="Helvetica" charset="0"/>
              </a:rPr>
              <a:t>Turn to Page 2</a:t>
            </a:r>
            <a:r>
              <a:rPr lang="mr-IN" altLang="en-US" sz="2400" dirty="0" smtClean="0">
                <a:latin typeface="Helvetica" charset="0"/>
                <a:ea typeface="ＭＳ Ｐゴシック" charset="-128"/>
                <a:cs typeface="Helvetica" charset="0"/>
              </a:rPr>
              <a:t>…</a:t>
            </a:r>
            <a:endParaRPr lang="en-US" altLang="en-US" sz="2400" dirty="0" smtClean="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Error Messages</a:t>
            </a:r>
            <a:endParaRPr lang="en-US" dirty="0"/>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smtClean="0">
                <a:latin typeface="Helvetica" charset="0"/>
                <a:ea typeface="ＭＳ Ｐゴシック" charset="-128"/>
                <a:cs typeface="Helvetica" charset="0"/>
              </a:rPr>
              <a:t>How we react is key: are we scared or excited?</a:t>
            </a:r>
          </a:p>
          <a:p>
            <a:pPr>
              <a:lnSpc>
                <a:spcPct val="200000"/>
              </a:lnSpc>
              <a:defRPr/>
            </a:pPr>
            <a:r>
              <a:rPr lang="en-US" altLang="en-US" dirty="0" smtClean="0">
                <a:latin typeface="Helvetica" charset="0"/>
                <a:ea typeface="ＭＳ Ｐゴシック" charset="-128"/>
                <a:cs typeface="Helvetica" charset="0"/>
              </a:rPr>
              <a:t>“The computer is giving you a </a:t>
            </a:r>
            <a:r>
              <a:rPr lang="en-US" altLang="en-US" i="1" dirty="0" smtClean="0">
                <a:latin typeface="Helvetica" charset="0"/>
                <a:ea typeface="ＭＳ Ｐゴシック" charset="-128"/>
                <a:cs typeface="Helvetica" charset="0"/>
              </a:rPr>
              <a:t>clue</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p>
          <a:p>
            <a:pPr>
              <a:lnSpc>
                <a:spcPct val="200000"/>
              </a:lnSpc>
              <a:defRPr/>
            </a:pPr>
            <a:r>
              <a:rPr lang="en-US" altLang="en-US" dirty="0" smtClean="0">
                <a:latin typeface="Helvetica" charset="0"/>
                <a:ea typeface="ＭＳ Ｐゴシック" charset="-128"/>
                <a:cs typeface="Helvetica" charset="0"/>
              </a:rPr>
              <a:t>“What do you think it’s trying to tell us</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Definitions in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Suppose you want to throw a pizza party for a class of 16 students. We need to buy one of each of these per student:</a:t>
            </a:r>
          </a:p>
          <a:p>
            <a:pPr lvl="1" fontAlgn="ctr"/>
            <a:r>
              <a:rPr lang="en-US" sz="2000" dirty="0"/>
              <a:t>1 Slice of Pizza : $2.50</a:t>
            </a:r>
          </a:p>
          <a:p>
            <a:pPr lvl="1" fontAlgn="ctr"/>
            <a:r>
              <a:rPr lang="en-US" sz="2000" dirty="0"/>
              <a:t>1 Plastic Plate : $0.20</a:t>
            </a:r>
          </a:p>
          <a:p>
            <a:pPr lvl="1" fontAlgn="ctr"/>
            <a:r>
              <a:rPr lang="en-US" sz="2000" dirty="0"/>
              <a:t>1 Soda : $0.98</a:t>
            </a:r>
          </a:p>
          <a:p>
            <a:endParaRPr lang="en-US" sz="2400" dirty="0" smtClean="0"/>
          </a:p>
          <a:p>
            <a:r>
              <a:rPr lang="en-US" sz="2400" dirty="0" smtClean="0"/>
              <a:t>What code will compute </a:t>
            </a:r>
            <a:r>
              <a:rPr lang="en-US" sz="2400" dirty="0"/>
              <a:t>the total </a:t>
            </a:r>
            <a:r>
              <a:rPr lang="en-US" sz="2400" dirty="0" smtClean="0"/>
              <a:t>cost for the party?</a:t>
            </a:r>
            <a:endParaRPr lang="en-US" sz="2400" dirty="0" smtClean="0"/>
          </a:p>
          <a:p>
            <a:endParaRPr lang="en-US" sz="2400" dirty="0"/>
          </a:p>
          <a:p>
            <a:r>
              <a:rPr lang="en-US" sz="2400" dirty="0" smtClean="0"/>
              <a:t>Defining variables: </a:t>
            </a:r>
            <a:r>
              <a:rPr lang="en-US" sz="2400" dirty="0" smtClean="0">
                <a:latin typeface="Courier New" charset="0"/>
                <a:ea typeface="Courier New" charset="0"/>
                <a:cs typeface="Courier New" charset="0"/>
              </a:rPr>
              <a:t>party-people</a:t>
            </a:r>
          </a:p>
          <a:p>
            <a:endParaRPr lang="en-US" sz="2400" dirty="0">
              <a:latin typeface="Courier New" charset="0"/>
              <a:ea typeface="Courier New" charset="0"/>
              <a:cs typeface="Courier New" charset="0"/>
            </a:endParaRPr>
          </a:p>
          <a:p>
            <a:r>
              <a:rPr lang="en-US" sz="2400" dirty="0" smtClean="0"/>
              <a:t>Turn to page 3</a:t>
            </a:r>
            <a:r>
              <a:rPr lang="mr-IN" sz="2400" dirty="0" smtClean="0"/>
              <a:t>…</a:t>
            </a:r>
            <a:endParaRPr lang="en-US" sz="24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fade">
                                      <p:cBhvr>
                                        <p:cTn id="26" dur="500"/>
                                        <p:tgtEl>
                                          <p:spTgt spid="9">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animEffect transition="in" filter="fade">
                                      <p:cBhvr>
                                        <p:cTn id="31"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Functions in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Let’s explore a new function, </a:t>
            </a:r>
            <a:r>
              <a:rPr lang="en-US" sz="2400" dirty="0" err="1"/>
              <a:t>num</a:t>
            </a:r>
            <a:r>
              <a:rPr lang="en-US" sz="2400" dirty="0"/>
              <a:t>-min. Type each of these lines of code into the interactions area and hit enter.</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-min(0, 1)</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-min(-5, 2)</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-min(8, 6</a:t>
            </a:r>
            <a:r>
              <a:rPr lang="en-US" sz="2000" dirty="0" smtClean="0">
                <a:latin typeface="Courier New" charset="0"/>
                <a:ea typeface="Courier New" charset="0"/>
                <a:cs typeface="Courier New" charset="0"/>
              </a:rPr>
              <a:t>)</a:t>
            </a:r>
          </a:p>
          <a:p>
            <a:pPr lvl="1" fontAlgn="ctr"/>
            <a:endParaRPr lang="en-US" sz="2000" dirty="0">
              <a:latin typeface="Courier New" charset="0"/>
              <a:ea typeface="Courier New" charset="0"/>
              <a:cs typeface="Courier New" charset="0"/>
            </a:endParaRPr>
          </a:p>
          <a:p>
            <a:r>
              <a:rPr lang="en-US" sz="2400" dirty="0"/>
              <a:t>How many arguments does </a:t>
            </a:r>
            <a:r>
              <a:rPr lang="en-US" sz="2400" dirty="0" err="1"/>
              <a:t>num</a:t>
            </a:r>
            <a:r>
              <a:rPr lang="en-US" sz="2400" dirty="0"/>
              <a:t>-min have? </a:t>
            </a:r>
            <a:endParaRPr lang="en-US" sz="2400" dirty="0" smtClean="0"/>
          </a:p>
          <a:p>
            <a:r>
              <a:rPr lang="en-US" sz="2400" dirty="0" smtClean="0"/>
              <a:t>What </a:t>
            </a:r>
            <a:r>
              <a:rPr lang="en-US" sz="2400" dirty="0"/>
              <a:t>type of values does this function take in? </a:t>
            </a:r>
            <a:endParaRPr lang="en-US" sz="2400" dirty="0" smtClean="0"/>
          </a:p>
          <a:p>
            <a:r>
              <a:rPr lang="en-US" sz="2400" dirty="0" smtClean="0"/>
              <a:t>What </a:t>
            </a:r>
            <a:r>
              <a:rPr lang="en-US" sz="2400" dirty="0"/>
              <a:t>type of value does this function output? </a:t>
            </a:r>
            <a:endParaRPr lang="en-US" sz="2400" dirty="0" smtClean="0"/>
          </a:p>
          <a:p>
            <a:r>
              <a:rPr lang="en-US" sz="2400" dirty="0" smtClean="0"/>
              <a:t>How </a:t>
            </a:r>
            <a:r>
              <a:rPr lang="en-US" sz="2400" dirty="0"/>
              <a:t>does this output relate </a:t>
            </a:r>
            <a:r>
              <a:rPr lang="en-US" sz="2400" dirty="0" smtClean="0"/>
              <a:t>to </a:t>
            </a:r>
            <a:r>
              <a:rPr lang="en-US" sz="2400" dirty="0"/>
              <a:t>the arguments</a:t>
            </a:r>
            <a:r>
              <a:rPr lang="en-US" sz="2400" dirty="0" smtClean="0"/>
              <a:t>?</a:t>
            </a:r>
          </a:p>
          <a:p>
            <a:endParaRPr lang="en-US" sz="2400" dirty="0"/>
          </a:p>
          <a:p>
            <a:r>
              <a:rPr lang="en-US" sz="2400" dirty="0"/>
              <a:t>Try </a:t>
            </a:r>
            <a:r>
              <a:rPr lang="en-US" sz="2400" dirty="0" err="1">
                <a:latin typeface="Courier New" charset="0"/>
                <a:ea typeface="Courier New" charset="0"/>
                <a:cs typeface="Courier New" charset="0"/>
              </a:rPr>
              <a:t>num-sqrt</a:t>
            </a:r>
            <a:endParaRPr lang="en-US" sz="2400" dirty="0">
              <a:latin typeface="Courier New" charset="0"/>
              <a:ea typeface="Courier New" charset="0"/>
              <a:cs typeface="Courier New" charset="0"/>
            </a:endParaRPr>
          </a:p>
          <a:p>
            <a:endParaRPr lang="en-US" sz="2400" dirty="0" smtClean="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8016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6" end="6"/>
                                            </p:txEl>
                                          </p:spTgt>
                                        </p:tgtEl>
                                        <p:attrNameLst>
                                          <p:attrName>style.visibility</p:attrName>
                                        </p:attrNameLst>
                                      </p:cBhvr>
                                      <p:to>
                                        <p:strVal val="visible"/>
                                      </p:to>
                                    </p:set>
                                    <p:animEffect transition="in" filter="fade">
                                      <p:cBhvr>
                                        <p:cTn id="26" dur="500"/>
                                        <p:tgtEl>
                                          <p:spTgt spid="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Effect transition="in" filter="fade">
                                      <p:cBhvr>
                                        <p:cTn id="31" dur="500"/>
                                        <p:tgtEl>
                                          <p:spTgt spid="9">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8" end="8"/>
                                            </p:txEl>
                                          </p:spTgt>
                                        </p:tgtEl>
                                        <p:attrNameLst>
                                          <p:attrName>style.visibility</p:attrName>
                                        </p:attrNameLst>
                                      </p:cBhvr>
                                      <p:to>
                                        <p:strVal val="visible"/>
                                      </p:to>
                                    </p:set>
                                    <p:animEffect transition="in" filter="fade">
                                      <p:cBhvr>
                                        <p:cTn id="36" dur="500"/>
                                        <p:tgtEl>
                                          <p:spTgt spid="9">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animEffect transition="in" filter="fade">
                                      <p:cBhvr>
                                        <p:cTn id="41"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Page 46: </a:t>
            </a:r>
            <a:r>
              <a:rPr lang="en-US" b="0" dirty="0" smtClean="0"/>
              <a:t>Contracts</a:t>
            </a:r>
            <a:endParaRPr lang="en-US" b="0" dirty="0"/>
          </a:p>
        </p:txBody>
      </p:sp>
      <p:sp>
        <p:nvSpPr>
          <p:cNvPr id="4" name="Rectangle 3"/>
          <p:cNvSpPr>
            <a:spLocks noChangeArrowheads="1"/>
          </p:cNvSpPr>
          <p:nvPr/>
        </p:nvSpPr>
        <p:spPr bwMode="auto">
          <a:xfrm>
            <a:off x="304800" y="1819275"/>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indent="346075" eaLnBrk="1" hangingPunct="1">
              <a:spcAft>
                <a:spcPts val="1800"/>
              </a:spcAft>
              <a:buClr>
                <a:srgbClr val="4C4C4C"/>
              </a:buClr>
              <a:buSzTx/>
              <a:buFontTx/>
              <a:buNone/>
              <a:tabLst>
                <a:tab pos="1655763" algn="l"/>
                <a:tab pos="2227263" algn="l"/>
                <a:tab pos="4746625" algn="l"/>
              </a:tabLst>
            </a:pPr>
            <a:r>
              <a:rPr lang="en-US" altLang="en-US" sz="2400" i="1" u="sng" dirty="0" smtClean="0">
                <a:latin typeface="Courier New" charset="0"/>
                <a:ea typeface="Courier New" charset="0"/>
                <a:cs typeface="Courier New" charset="0"/>
              </a:rPr>
              <a:t>&lt;</a:t>
            </a:r>
            <a:r>
              <a:rPr lang="en-US" altLang="en-US" sz="2400" i="1" u="sng" dirty="0">
                <a:latin typeface="Courier New" charset="0"/>
                <a:ea typeface="Courier New" charset="0"/>
                <a:cs typeface="Courier New" charset="0"/>
              </a:rPr>
              <a:t>name&gt;	</a:t>
            </a:r>
            <a:r>
              <a:rPr lang="en-US" altLang="en-US" sz="2400" i="1" u="sng" dirty="0" smtClean="0">
                <a:latin typeface="Courier New" charset="0"/>
                <a:ea typeface="Courier New" charset="0"/>
                <a:cs typeface="Courier New" charset="0"/>
              </a:rPr>
              <a:t>	:  </a:t>
            </a:r>
            <a:r>
              <a:rPr lang="en-US" altLang="en-US" sz="2400" i="1" u="sng" dirty="0">
                <a:latin typeface="Courier New" charset="0"/>
                <a:ea typeface="Courier New" charset="0"/>
                <a:cs typeface="Courier New" charset="0"/>
              </a:rPr>
              <a:t>&lt;domain&gt;   	</a:t>
            </a:r>
            <a:r>
              <a:rPr lang="en-US" altLang="en-US" sz="2400" i="1" u="sng" dirty="0">
                <a:latin typeface="Courier New" charset="0"/>
                <a:ea typeface="Courier New" charset="0"/>
                <a:cs typeface="Courier New" charset="0"/>
                <a:sym typeface="Wingdings" charset="2"/>
              </a:rPr>
              <a:t> </a:t>
            </a:r>
            <a:r>
              <a:rPr lang="en-US" altLang="en-US" sz="2400" i="1" u="sng" dirty="0" smtClean="0">
                <a:latin typeface="Courier New" charset="0"/>
                <a:ea typeface="Courier New" charset="0"/>
                <a:cs typeface="Courier New" charset="0"/>
                <a:sym typeface="Wingdings" charset="2"/>
              </a:rPr>
              <a:t>&lt;</a:t>
            </a:r>
            <a:r>
              <a:rPr lang="en-US" altLang="en-US" sz="2400" i="1" u="sng" dirty="0">
                <a:latin typeface="Courier New" charset="0"/>
                <a:ea typeface="Courier New" charset="0"/>
                <a:cs typeface="Courier New" charset="0"/>
                <a:sym typeface="Wingdings" charset="2"/>
              </a:rPr>
              <a:t>range&gt;</a:t>
            </a:r>
            <a:endParaRPr lang="en-US" altLang="en-US" sz="2400" i="1" u="sng"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smtClean="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MrCoffee</a:t>
            </a:r>
            <a:r>
              <a:rPr lang="en-US" altLang="en-US" sz="2400" b="1" dirty="0">
                <a:solidFill>
                  <a:schemeClr val="accent1"/>
                </a:solidFill>
                <a:latin typeface="Courier New" charset="0"/>
                <a:ea typeface="Courier New" charset="0"/>
                <a:cs typeface="Courier New" charset="0"/>
              </a:rPr>
              <a:t>	</a:t>
            </a:r>
            <a:r>
              <a:rPr lang="en-US" altLang="en-US" sz="2400" b="1" dirty="0" smtClean="0">
                <a:solidFill>
                  <a:schemeClr val="accent1"/>
                </a:solidFill>
                <a:latin typeface="Courier New" charset="0"/>
                <a:ea typeface="Courier New" charset="0"/>
                <a:cs typeface="Courier New" charset="0"/>
              </a:rPr>
              <a:t>: Beans Water    </a:t>
            </a:r>
            <a:r>
              <a:rPr lang="en-US" altLang="en-US" sz="2400" b="1" dirty="0">
                <a:solidFill>
                  <a:schemeClr val="accent1"/>
                </a:solidFill>
                <a:latin typeface="Courier New" charset="0"/>
                <a:ea typeface="Courier New" charset="0"/>
                <a:cs typeface="Courier New" charset="0"/>
              </a:rPr>
              <a:t>	</a:t>
            </a:r>
            <a:r>
              <a:rPr lang="en-US" altLang="en-US" sz="2400" b="1" dirty="0">
                <a:solidFill>
                  <a:schemeClr val="accent1"/>
                </a:solidFill>
                <a:latin typeface="Courier New" charset="0"/>
                <a:ea typeface="Courier New" charset="0"/>
                <a:cs typeface="Courier New" charset="0"/>
                <a:sym typeface="Wingdings" charset="2"/>
              </a:rPr>
              <a:t> Coffee</a:t>
            </a:r>
            <a:endParaRPr lang="en-US" altLang="en-US" sz="2400" b="1" dirty="0">
              <a:solidFill>
                <a:schemeClr val="accent1"/>
              </a:solidFill>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smtClean="0">
                <a:solidFill>
                  <a:schemeClr val="accent1"/>
                </a:solidFill>
                <a:latin typeface="Courier New" charset="0"/>
                <a:ea typeface="Courier New" charset="0"/>
                <a:cs typeface="Courier New" charset="0"/>
              </a:rPr>
              <a:t># </a:t>
            </a:r>
            <a:r>
              <a:rPr lang="en-US" altLang="en-US" sz="2400" b="1" dirty="0" err="1" smtClean="0">
                <a:solidFill>
                  <a:schemeClr val="accent1"/>
                </a:solidFill>
                <a:latin typeface="Courier New" charset="0"/>
                <a:ea typeface="Courier New" charset="0"/>
                <a:cs typeface="Courier New" charset="0"/>
              </a:rPr>
              <a:t>num-sqrt</a:t>
            </a:r>
            <a:r>
              <a:rPr lang="en-US" altLang="en-US" sz="2400" b="1" dirty="0" smtClean="0">
                <a:solidFill>
                  <a:schemeClr val="accent1"/>
                </a:solidFill>
                <a:latin typeface="Courier New" charset="0"/>
                <a:ea typeface="Courier New" charset="0"/>
                <a:cs typeface="Courier New" charset="0"/>
              </a:rPr>
              <a:t>	:   Number </a:t>
            </a:r>
            <a:r>
              <a:rPr lang="en-US" altLang="en-US" sz="2400" b="1" dirty="0">
                <a:solidFill>
                  <a:schemeClr val="accent1"/>
                </a:solidFill>
                <a:latin typeface="Courier New" charset="0"/>
                <a:ea typeface="Courier New" charset="0"/>
                <a:cs typeface="Courier New" charset="0"/>
              </a:rPr>
              <a:t>	</a:t>
            </a:r>
            <a:r>
              <a:rPr lang="en-US" altLang="en-US" sz="2400" b="1" dirty="0" smtClean="0">
                <a:solidFill>
                  <a:schemeClr val="accent1"/>
                </a:solidFill>
                <a:latin typeface="Courier New" charset="0"/>
                <a:ea typeface="Courier New" charset="0"/>
                <a:cs typeface="Courier New" charset="0"/>
              </a:rPr>
              <a:t>	</a:t>
            </a:r>
            <a:r>
              <a:rPr lang="en-US" altLang="en-US" sz="2400" b="1" dirty="0" smtClean="0">
                <a:solidFill>
                  <a:schemeClr val="accent1"/>
                </a:solidFill>
                <a:latin typeface="Courier New" charset="0"/>
                <a:ea typeface="Courier New" charset="0"/>
                <a:cs typeface="Courier New" charset="0"/>
                <a:sym typeface="Wingdings" charset="2"/>
              </a:rPr>
              <a:t> </a:t>
            </a:r>
            <a:r>
              <a:rPr lang="en-US" altLang="en-US" sz="2400" b="1" dirty="0">
                <a:solidFill>
                  <a:schemeClr val="accent1"/>
                </a:solidFill>
                <a:latin typeface="Courier New" charset="0"/>
                <a:ea typeface="Courier New" charset="0"/>
                <a:cs typeface="Courier New" charset="0"/>
                <a:sym typeface="Wingdings" charset="2"/>
              </a:rPr>
              <a:t>Number</a:t>
            </a:r>
          </a:p>
          <a:p>
            <a:pPr indent="346075" eaLnBrk="1" hangingPunct="1">
              <a:spcAft>
                <a:spcPts val="1800"/>
              </a:spcAft>
              <a:buClr>
                <a:srgbClr val="4C4C4C"/>
              </a:buClr>
              <a:buSzTx/>
              <a:buFontTx/>
              <a:buNone/>
              <a:tabLst>
                <a:tab pos="1655763" algn="l"/>
                <a:tab pos="2227263" algn="l"/>
                <a:tab pos="4746625" algn="l"/>
              </a:tabLst>
            </a:pPr>
            <a:r>
              <a:rPr lang="en-US" altLang="en-US" sz="2400" b="1" dirty="0" smtClean="0">
                <a:solidFill>
                  <a:schemeClr val="accent1"/>
                </a:solidFill>
                <a:latin typeface="Courier New" charset="0"/>
                <a:ea typeface="Courier New" charset="0"/>
                <a:cs typeface="Courier New" charset="0"/>
                <a:sym typeface="Wingdings" charset="2"/>
              </a:rPr>
              <a:t># </a:t>
            </a:r>
            <a:r>
              <a:rPr lang="en-US" altLang="en-US" sz="2400" b="1" dirty="0" err="1" smtClean="0">
                <a:solidFill>
                  <a:schemeClr val="accent1"/>
                </a:solidFill>
                <a:latin typeface="Courier New" charset="0"/>
                <a:ea typeface="Courier New" charset="0"/>
                <a:cs typeface="Courier New" charset="0"/>
                <a:sym typeface="Wingdings" charset="2"/>
              </a:rPr>
              <a:t>num-sqr</a:t>
            </a: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smtClean="0">
                <a:solidFill>
                  <a:schemeClr val="accent1"/>
                </a:solidFill>
                <a:latin typeface="Courier New" charset="0"/>
                <a:ea typeface="Courier New" charset="0"/>
                <a:cs typeface="Courier New" charset="0"/>
                <a:sym typeface="Wingdings" charset="2"/>
              </a:rPr>
              <a:t>:   Number</a:t>
            </a: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smtClean="0">
                <a:solidFill>
                  <a:schemeClr val="accent1"/>
                </a:solidFill>
                <a:latin typeface="Courier New" charset="0"/>
                <a:ea typeface="Courier New" charset="0"/>
                <a:cs typeface="Courier New" charset="0"/>
                <a:sym typeface="Wingdings" charset="2"/>
              </a:rPr>
              <a:t>	 Number</a:t>
            </a:r>
            <a:endParaRPr lang="en-US" altLang="en-US" sz="24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
        <p:nvSpPr>
          <p:cNvPr id="5" name="Rectangular Callout 4"/>
          <p:cNvSpPr/>
          <p:nvPr/>
        </p:nvSpPr>
        <p:spPr>
          <a:xfrm>
            <a:off x="533400" y="4800600"/>
            <a:ext cx="1905000" cy="609600"/>
          </a:xfrm>
          <a:prstGeom prst="wedgeRectCallout">
            <a:avLst>
              <a:gd name="adj1" fmla="val -34166"/>
              <a:gd name="adj2" fmla="val -1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“Comment”</a:t>
            </a:r>
            <a:endParaRPr lang="en-US"/>
          </a:p>
        </p:txBody>
      </p:sp>
    </p:spTree>
    <p:extLst>
      <p:ext uri="{BB962C8B-B14F-4D97-AF65-F5344CB8AC3E}">
        <p14:creationId xmlns:p14="http://schemas.microsoft.com/office/powerpoint/2010/main" val="18160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in </a:t>
            </a:r>
            <a:r>
              <a:rPr lang="en-US" dirty="0" err="1" smtClean="0"/>
              <a:t>Pyret</a:t>
            </a:r>
            <a:endParaRPr lang="en-US" dirty="0"/>
          </a:p>
        </p:txBody>
      </p:sp>
      <p:sp>
        <p:nvSpPr>
          <p:cNvPr id="4" name="Rectangle 3"/>
          <p:cNvSpPr>
            <a:spLocks noChangeArrowheads="1"/>
          </p:cNvSpPr>
          <p:nvPr/>
        </p:nvSpPr>
        <p:spPr bwMode="auto">
          <a:xfrm>
            <a:off x="304800" y="1819275"/>
            <a:ext cx="8610600" cy="4552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Add </a:t>
            </a:r>
            <a:r>
              <a:rPr lang="en-US" altLang="en-US" sz="2400" dirty="0" smtClean="0">
                <a:latin typeface="Courier New" charset="0"/>
                <a:ea typeface="Courier New" charset="0"/>
                <a:cs typeface="Courier New" charset="0"/>
              </a:rPr>
              <a:t>include </a:t>
            </a:r>
            <a:r>
              <a:rPr lang="en-US" altLang="en-US" sz="2400" dirty="0" smtClean="0">
                <a:latin typeface="Courier New" charset="0"/>
                <a:ea typeface="Courier New" charset="0"/>
                <a:cs typeface="Courier New" charset="0"/>
              </a:rPr>
              <a:t>plot-list </a:t>
            </a:r>
            <a:r>
              <a:rPr lang="en-US" altLang="en-US" sz="2400" dirty="0" smtClean="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Two new functions (and datatypes!):</a:t>
            </a:r>
            <a:r>
              <a:rPr lang="en-US" dirty="0"/>
              <a:t> </a:t>
            </a:r>
            <a:endParaRPr lang="en-US" sz="1000" dirty="0"/>
          </a:p>
          <a:p>
            <a:pPr lvl="1"/>
            <a:r>
              <a:rPr lang="en-US" sz="2200" dirty="0">
                <a:solidFill>
                  <a:schemeClr val="accent1"/>
                </a:solidFill>
                <a:latin typeface="Courier New" charset="0"/>
                <a:ea typeface="Courier New" charset="0"/>
                <a:cs typeface="Courier New" charset="0"/>
              </a:rPr>
              <a:t># function-plot: (Number -&gt; Number) -&gt; </a:t>
            </a:r>
            <a:r>
              <a:rPr lang="en-US" sz="2200" dirty="0" smtClean="0">
                <a:solidFill>
                  <a:schemeClr val="accent1"/>
                </a:solidFill>
                <a:latin typeface="Courier New" charset="0"/>
                <a:ea typeface="Courier New" charset="0"/>
                <a:cs typeface="Courier New" charset="0"/>
              </a:rPr>
              <a:t>Series</a:t>
            </a:r>
          </a:p>
          <a:p>
            <a:pPr lvl="1"/>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plot : Series -&gt; </a:t>
            </a:r>
            <a:r>
              <a:rPr lang="en-US" sz="2200" dirty="0" smtClean="0">
                <a:solidFill>
                  <a:schemeClr val="accent1"/>
                </a:solidFill>
                <a:latin typeface="Courier New" charset="0"/>
                <a:ea typeface="Courier New" charset="0"/>
                <a:cs typeface="Courier New" charset="0"/>
              </a:rPr>
              <a:t>Plot</a:t>
            </a:r>
            <a:endParaRPr lang="en-US" sz="2200" dirty="0" smtClean="0">
              <a:solidFill>
                <a:schemeClr val="accent1"/>
              </a:solidFill>
              <a:latin typeface="Courier New" charset="0"/>
              <a:ea typeface="Courier New" charset="0"/>
              <a:cs typeface="Courier New" charset="0"/>
            </a:endParaRP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Use them to plot </a:t>
            </a:r>
            <a:r>
              <a:rPr lang="en-US" altLang="en-US" sz="2400" dirty="0" err="1" smtClean="0">
                <a:latin typeface="Courier New" charset="0"/>
                <a:ea typeface="Courier New" charset="0"/>
                <a:cs typeface="Courier New" charset="0"/>
              </a:rPr>
              <a:t>num-sqrt</a:t>
            </a:r>
            <a:r>
              <a:rPr lang="en-US" altLang="en-US" sz="2400" dirty="0" smtClean="0">
                <a:latin typeface="Arial" charset="0"/>
                <a:ea typeface="Arial" charset="0"/>
                <a:cs typeface="Arial" charset="0"/>
              </a:rPr>
              <a:t>:</a:t>
            </a:r>
            <a:r>
              <a:rPr lang="en-US" sz="2400" dirty="0"/>
              <a:t> </a:t>
            </a:r>
          </a:p>
          <a:p>
            <a:r>
              <a:rPr lang="en-US" sz="2000" dirty="0" smtClean="0">
                <a:solidFill>
                  <a:schemeClr val="accent1"/>
                </a:solidFill>
                <a:latin typeface="Courier New" charset="0"/>
                <a:ea typeface="Courier New" charset="0"/>
                <a:cs typeface="Courier New" charset="0"/>
              </a:rPr>
              <a:t># </a:t>
            </a:r>
            <a:r>
              <a:rPr lang="en-US" sz="2000" dirty="0">
                <a:solidFill>
                  <a:schemeClr val="accent1"/>
                </a:solidFill>
                <a:latin typeface="Courier New" charset="0"/>
                <a:ea typeface="Courier New" charset="0"/>
                <a:cs typeface="Courier New" charset="0"/>
              </a:rPr>
              <a:t>define the series and </a:t>
            </a:r>
            <a:r>
              <a:rPr lang="en-US" sz="2000" dirty="0" smtClean="0">
                <a:solidFill>
                  <a:schemeClr val="accent1"/>
                </a:solidFill>
                <a:latin typeface="Courier New" charset="0"/>
                <a:ea typeface="Courier New" charset="0"/>
                <a:cs typeface="Courier New" charset="0"/>
              </a:rPr>
              <a:t>graph </a:t>
            </a:r>
            <a:r>
              <a:rPr lang="en-US" sz="2000" dirty="0">
                <a:solidFill>
                  <a:schemeClr val="accent1"/>
                </a:solidFill>
                <a:latin typeface="Courier New" charset="0"/>
                <a:ea typeface="Courier New" charset="0"/>
                <a:cs typeface="Courier New" charset="0"/>
              </a:rPr>
              <a:t>for the function f(x)=√</a:t>
            </a:r>
            <a:r>
              <a:rPr lang="en-US" sz="2000" dirty="0" smtClean="0">
                <a:solidFill>
                  <a:schemeClr val="accent1"/>
                </a:solidFill>
                <a:latin typeface="Courier New" charset="0"/>
                <a:ea typeface="Courier New" charset="0"/>
                <a:cs typeface="Courier New" charset="0"/>
              </a:rPr>
              <a:t>x</a:t>
            </a:r>
          </a:p>
          <a:p>
            <a:r>
              <a:rPr lang="en-US" sz="2000" dirty="0" err="1" smtClean="0">
                <a:latin typeface="Courier New" charset="0"/>
                <a:ea typeface="Courier New" charset="0"/>
                <a:cs typeface="Courier New" charset="0"/>
              </a:rPr>
              <a:t>sqrt</a:t>
            </a:r>
            <a:r>
              <a:rPr lang="en-US" sz="2000" dirty="0" smtClean="0">
                <a:latin typeface="Courier New" charset="0"/>
                <a:ea typeface="Courier New" charset="0"/>
                <a:cs typeface="Courier New" charset="0"/>
              </a:rPr>
              <a:t>-series </a:t>
            </a:r>
            <a:r>
              <a:rPr lang="en-US" sz="2000" dirty="0">
                <a:latin typeface="Courier New" charset="0"/>
                <a:ea typeface="Courier New" charset="0"/>
                <a:cs typeface="Courier New" charset="0"/>
              </a:rPr>
              <a:t>= function-plot(</a:t>
            </a:r>
            <a:r>
              <a:rPr lang="en-US" sz="2000" dirty="0" err="1">
                <a:latin typeface="Courier New" charset="0"/>
                <a:ea typeface="Courier New" charset="0"/>
                <a:cs typeface="Courier New" charset="0"/>
              </a:rPr>
              <a:t>num-sqrt</a:t>
            </a:r>
            <a:r>
              <a:rPr lang="en-US" sz="2000" dirty="0" smtClean="0">
                <a:latin typeface="Courier New" charset="0"/>
                <a:ea typeface="Courier New" charset="0"/>
                <a:cs typeface="Courier New" charset="0"/>
              </a:rPr>
              <a:t>)</a:t>
            </a:r>
          </a:p>
          <a:p>
            <a:r>
              <a:rPr lang="en-US" sz="2000" dirty="0" err="1" smtClean="0">
                <a:latin typeface="Courier New" charset="0"/>
                <a:ea typeface="Courier New" charset="0"/>
                <a:cs typeface="Courier New" charset="0"/>
              </a:rPr>
              <a:t>sqrt</a:t>
            </a:r>
            <a:r>
              <a:rPr lang="en-US" sz="2000" dirty="0" smtClean="0">
                <a:latin typeface="Courier New" charset="0"/>
                <a:ea typeface="Courier New" charset="0"/>
                <a:cs typeface="Courier New" charset="0"/>
              </a:rPr>
              <a:t>-graph </a:t>
            </a:r>
            <a:r>
              <a:rPr lang="en-US" sz="2000" dirty="0" smtClean="0">
                <a:latin typeface="Courier New" charset="0"/>
                <a:ea typeface="Courier New" charset="0"/>
                <a:cs typeface="Courier New" charset="0"/>
              </a:rPr>
              <a:t> = </a:t>
            </a:r>
            <a:r>
              <a:rPr lang="en-US" sz="2000" dirty="0" smtClean="0">
                <a:latin typeface="Courier New" charset="0"/>
                <a:ea typeface="Courier New" charset="0"/>
                <a:cs typeface="Courier New" charset="0"/>
              </a:rPr>
              <a:t>plot(</a:t>
            </a:r>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a:t>
            </a:r>
            <a:r>
              <a:rPr lang="en-US" sz="2000" dirty="0" smtClean="0">
                <a:latin typeface="Courier New" charset="0"/>
                <a:ea typeface="Courier New" charset="0"/>
                <a:cs typeface="Courier New" charset="0"/>
              </a:rPr>
              <a:t>)</a:t>
            </a:r>
            <a:r>
              <a:rPr lang="en-US" sz="2000" dirty="0">
                <a:latin typeface="Courier New" charset="0"/>
                <a:ea typeface="Courier New" charset="0"/>
                <a:cs typeface="Courier New" charset="0"/>
              </a:rPr>
              <a:t> </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smtClean="0">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grpSp>
        <p:nvGrpSpPr>
          <p:cNvPr id="13" name="Group 12"/>
          <p:cNvGrpSpPr/>
          <p:nvPr/>
        </p:nvGrpSpPr>
        <p:grpSpPr>
          <a:xfrm>
            <a:off x="2209800" y="2667000"/>
            <a:ext cx="2981589" cy="2133600"/>
            <a:chOff x="2209800" y="2873499"/>
            <a:chExt cx="2981589" cy="2133600"/>
          </a:xfrm>
        </p:grpSpPr>
        <p:pic>
          <p:nvPicPr>
            <p:cNvPr id="9" name="Picture 8"/>
            <p:cNvPicPr>
              <a:picLocks noChangeAspect="1"/>
            </p:cNvPicPr>
            <p:nvPr/>
          </p:nvPicPr>
          <p:blipFill>
            <a:blip r:embed="rId5"/>
            <a:stretch>
              <a:fillRect/>
            </a:stretch>
          </p:blipFill>
          <p:spPr>
            <a:xfrm>
              <a:off x="2209800" y="2873499"/>
              <a:ext cx="2133600" cy="2133600"/>
            </a:xfrm>
            <a:prstGeom prst="rect">
              <a:avLst/>
            </a:prstGeom>
          </p:spPr>
        </p:pic>
        <p:sp>
          <p:nvSpPr>
            <p:cNvPr id="11" name="TextBox 10"/>
            <p:cNvSpPr txBox="1"/>
            <p:nvPr/>
          </p:nvSpPr>
          <p:spPr>
            <a:xfrm>
              <a:off x="4320638" y="3567533"/>
              <a:ext cx="870751" cy="461665"/>
            </a:xfrm>
            <a:prstGeom prst="rect">
              <a:avLst/>
            </a:prstGeom>
            <a:noFill/>
          </p:spPr>
          <p:txBody>
            <a:bodyPr wrap="none" rtlCol="0">
              <a:spAutoFit/>
            </a:bodyPr>
            <a:lstStyle/>
            <a:p>
              <a:r>
                <a:rPr lang="en-US" dirty="0" smtClean="0">
                  <a:solidFill>
                    <a:schemeClr val="bg1"/>
                  </a:solidFill>
                </a:rPr>
                <a:t>2017</a:t>
              </a:r>
              <a:endParaRPr lang="en-US" dirty="0">
                <a:solidFill>
                  <a:schemeClr val="bg1"/>
                </a:solidFill>
              </a:endParaRPr>
            </a:p>
          </p:txBody>
        </p:sp>
      </p:grpSp>
      <p:pic>
        <p:nvPicPr>
          <p:cNvPr id="10" name="Picture 11"/>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par>
                                <p:cTn id="10" presetID="10" presetClass="entr" presetSubtype="0" fill="hold" nodeType="withEffect">
                                  <p:stCondLst>
                                    <p:cond delay="35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in </a:t>
            </a:r>
            <a:r>
              <a:rPr lang="en-US" dirty="0" err="1" smtClean="0"/>
              <a:t>Pyret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You can zoom by drawing a rectangle!</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Save your </a:t>
            </a:r>
            <a:r>
              <a:rPr lang="en-US" altLang="en-US" sz="2400" dirty="0" smtClean="0">
                <a:latin typeface="Arial" charset="0"/>
                <a:ea typeface="Arial" charset="0"/>
                <a:cs typeface="Arial" charset="0"/>
              </a:rPr>
              <a:t>work</a:t>
            </a:r>
            <a:endParaRPr lang="en-US" altLang="en-US" sz="2400" dirty="0" smtClean="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2</a:t>
            </a:r>
            <a:endParaRPr lang="en-US"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smtClean="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a:t>
            </a:r>
            <a:r>
              <a:rPr lang="en-US" sz="1800" i="1" dirty="0" smtClean="0">
                <a:latin typeface="Arial" charset="0"/>
                <a:ea typeface="Arial" charset="0"/>
                <a:cs typeface="Arial" charset="0"/>
              </a:rPr>
              <a:t>hypothesis on </a:t>
            </a:r>
            <a:r>
              <a:rPr lang="en-US" sz="1800" i="1" dirty="0">
                <a:latin typeface="Arial" charset="0"/>
                <a:ea typeface="Arial" charset="0"/>
                <a:cs typeface="Arial" charset="0"/>
              </a:rPr>
              <a:t>Page </a:t>
            </a:r>
            <a:r>
              <a:rPr lang="en-US" sz="1800" i="1" dirty="0" smtClean="0">
                <a:latin typeface="Arial" charset="0"/>
                <a:ea typeface="Arial" charset="0"/>
                <a:cs typeface="Arial" charset="0"/>
              </a:rPr>
              <a:t>4</a:t>
            </a:r>
            <a:endParaRPr lang="en-US" sz="18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6476924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Tabular Data</a:t>
            </a:r>
            <a:endParaRPr lang="en-US" dirty="0"/>
          </a:p>
        </p:txBody>
      </p:sp>
      <p:sp>
        <p:nvSpPr>
          <p:cNvPr id="5" name="Content Placeholder 2"/>
          <p:cNvSpPr>
            <a:spLocks noGrp="1"/>
          </p:cNvSpPr>
          <p:nvPr>
            <p:ph idx="1"/>
          </p:nvPr>
        </p:nvSpPr>
        <p:spPr>
          <a:xfrm>
            <a:off x="304800" y="1554163"/>
            <a:ext cx="8686800" cy="4525962"/>
          </a:xfrm>
        </p:spPr>
        <p:txBody>
          <a:bodyPr/>
          <a:lstStyle/>
          <a:p>
            <a:r>
              <a:rPr lang="en-US" sz="2400" dirty="0" smtClean="0"/>
              <a:t>Not all data is atomic.</a:t>
            </a:r>
          </a:p>
          <a:p>
            <a:r>
              <a:rPr lang="en-US" sz="2400" dirty="0" smtClean="0"/>
              <a:t>We live in a world of </a:t>
            </a:r>
            <a:r>
              <a:rPr lang="en-US" sz="2400" i="1" dirty="0" smtClean="0"/>
              <a:t>structured data!</a:t>
            </a:r>
          </a:p>
          <a:p>
            <a:pPr lvl="1"/>
            <a:r>
              <a:rPr lang="en-US" sz="2000" dirty="0" smtClean="0"/>
              <a:t>Restaurant menus</a:t>
            </a:r>
          </a:p>
          <a:p>
            <a:pPr lvl="1"/>
            <a:r>
              <a:rPr lang="en-US" sz="2000" dirty="0" smtClean="0"/>
              <a:t>Flight itineraries</a:t>
            </a:r>
          </a:p>
          <a:p>
            <a:pPr lvl="1"/>
            <a:r>
              <a:rPr lang="en-US" sz="2000" dirty="0" smtClean="0"/>
              <a:t>Musical playlists</a:t>
            </a:r>
          </a:p>
          <a:p>
            <a:pPr lvl="1"/>
            <a:endParaRPr lang="en-US" sz="2000" dirty="0"/>
          </a:p>
          <a:p>
            <a:pPr lvl="1"/>
            <a:endParaRPr lang="en-US" sz="2000" dirty="0" smtClean="0"/>
          </a:p>
          <a:p>
            <a:pPr lvl="1"/>
            <a:endParaRPr lang="en-US" sz="2000" dirty="0"/>
          </a:p>
          <a:p>
            <a:pPr lvl="1"/>
            <a:endParaRPr lang="en-US" sz="2000" dirty="0"/>
          </a:p>
          <a:p>
            <a:r>
              <a:rPr lang="en-US" sz="2400" dirty="0" smtClean="0"/>
              <a:t>Rows, Columns and Entries</a:t>
            </a:r>
          </a:p>
          <a:p>
            <a:r>
              <a:rPr lang="en-US" sz="2400" dirty="0" smtClean="0"/>
              <a:t>Header Row</a:t>
            </a:r>
          </a:p>
          <a:p>
            <a:r>
              <a:rPr lang="en-US" sz="2400" dirty="0" smtClean="0"/>
              <a:t>Turn to Page 5</a:t>
            </a:r>
            <a:r>
              <a:rPr lang="mr-IN" sz="2400" dirty="0" smtClean="0"/>
              <a:t>…</a:t>
            </a:r>
            <a:endParaRPr lang="en-US" sz="2400" dirty="0" smtClean="0"/>
          </a:p>
        </p:txBody>
      </p:sp>
      <p:graphicFrame>
        <p:nvGraphicFramePr>
          <p:cNvPr id="6" name="Table 5"/>
          <p:cNvGraphicFramePr>
            <a:graphicFrameLocks noGrp="1"/>
          </p:cNvGraphicFramePr>
          <p:nvPr>
            <p:extLst>
              <p:ext uri="{D42A27DB-BD31-4B8C-83A1-F6EECF244321}">
                <p14:modId xmlns:p14="http://schemas.microsoft.com/office/powerpoint/2010/main" val="1484648774"/>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gridCol w="2114550"/>
                <a:gridCol w="2181325"/>
                <a:gridCol w="2047775"/>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tr>
            </a:tbl>
          </a:graphicData>
        </a:graphic>
      </p:graphicFrame>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animEffect transition="in" filter="fade">
                                      <p:cBhvr>
                                        <p:cTn id="47"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Tables in </a:t>
            </a:r>
            <a:r>
              <a:rPr lang="en-US" dirty="0" err="1" smtClean="0"/>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2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sz="2400" dirty="0" smtClean="0">
                <a:latin typeface="Arial" charset="0"/>
                <a:ea typeface="Arial" charset="0"/>
                <a:cs typeface="Arial" charset="0"/>
              </a:rPr>
              <a:t>Save a Copy</a:t>
            </a:r>
          </a:p>
          <a:p>
            <a:pPr marL="342900" indent="-342900" eaLnBrk="1" hangingPunct="1">
              <a:spcAft>
                <a:spcPts val="1800"/>
              </a:spcAft>
              <a:buClr>
                <a:srgbClr val="4C4C4C"/>
              </a:buClr>
              <a:buSzTx/>
            </a:pPr>
            <a:r>
              <a:rPr lang="en-US" sz="2400" dirty="0" smtClean="0">
                <a:latin typeface="Arial" charset="0"/>
                <a:ea typeface="Arial" charset="0"/>
                <a:cs typeface="Arial" charset="0"/>
              </a:rPr>
              <a:t>Click Run</a:t>
            </a:r>
          </a:p>
          <a:p>
            <a:pPr marL="342900" indent="-342900" eaLnBrk="1" hangingPunct="1">
              <a:spcAft>
                <a:spcPts val="1800"/>
              </a:spcAft>
              <a:buClr>
                <a:srgbClr val="4C4C4C"/>
              </a:buClr>
              <a:buSzTx/>
            </a:pPr>
            <a:r>
              <a:rPr lang="en-US" sz="2400" dirty="0" smtClean="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smtClean="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Quantitative v. Categorical</a:t>
            </a:r>
            <a:endParaRPr lang="en-US" dirty="0"/>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smtClean="0">
                <a:latin typeface="Arial" charset="0"/>
                <a:ea typeface="Arial" charset="0"/>
                <a:cs typeface="Arial" charset="0"/>
              </a:rPr>
              <a:t>Quantitative data answers “How </a:t>
            </a:r>
            <a:r>
              <a:rPr lang="en-US" sz="2400" dirty="0" smtClean="0">
                <a:latin typeface="Arial" charset="0"/>
                <a:ea typeface="Arial" charset="0"/>
                <a:cs typeface="Arial" charset="0"/>
              </a:rPr>
              <a:t>much?”</a:t>
            </a:r>
          </a:p>
          <a:p>
            <a:pPr marL="342900" indent="-342900" eaLnBrk="1" hangingPunct="1">
              <a:spcBef>
                <a:spcPts val="500"/>
              </a:spcBef>
              <a:spcAft>
                <a:spcPts val="600"/>
              </a:spcAft>
              <a:buClr>
                <a:srgbClr val="4C4C4C"/>
              </a:buClr>
              <a:buSzTx/>
            </a:pPr>
            <a:r>
              <a:rPr lang="en-US" sz="2400" dirty="0" smtClean="0">
                <a:latin typeface="Arial" charset="0"/>
                <a:ea typeface="Arial" charset="0"/>
                <a:cs typeface="Arial" charset="0"/>
              </a:rPr>
              <a:t>Categorical data answers “</a:t>
            </a:r>
            <a:r>
              <a:rPr lang="en-US" sz="2400" dirty="0">
                <a:latin typeface="Arial" charset="0"/>
                <a:ea typeface="Arial" charset="0"/>
                <a:cs typeface="Arial" charset="0"/>
              </a:rPr>
              <a:t>Which </a:t>
            </a:r>
            <a:r>
              <a:rPr lang="en-US" sz="2400" dirty="0" smtClean="0">
                <a:latin typeface="Arial" charset="0"/>
                <a:ea typeface="Arial" charset="0"/>
                <a:cs typeface="Arial" charset="0"/>
              </a:rPr>
              <a:t>one?”</a:t>
            </a:r>
          </a:p>
          <a:p>
            <a:pPr marL="342900" indent="-342900" eaLnBrk="1" hangingPunct="1">
              <a:spcBef>
                <a:spcPts val="500"/>
              </a:spcBef>
              <a:spcAft>
                <a:spcPts val="600"/>
              </a:spcAft>
              <a:buClr>
                <a:srgbClr val="4C4C4C"/>
              </a:buClr>
              <a:buSzTx/>
            </a:pPr>
            <a:r>
              <a:rPr lang="en-US" sz="2400" dirty="0" smtClean="0">
                <a:latin typeface="Arial" charset="0"/>
                <a:ea typeface="Arial" charset="0"/>
                <a:cs typeface="Arial" charset="0"/>
              </a:rPr>
              <a:t>Turn to Page 6</a:t>
            </a:r>
            <a:r>
              <a:rPr lang="mr-IN" sz="2400" dirty="0" smtClean="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gridCol w="2114550"/>
                <a:gridCol w="2181325"/>
                <a:gridCol w="2047775"/>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tr>
            </a:tbl>
          </a:graphicData>
        </a:graphic>
      </p:graphicFrame>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Extracting Lists From Tables</a:t>
            </a:r>
            <a:endParaRPr lang="en-US" dirty="0"/>
          </a:p>
        </p:txBody>
      </p:sp>
      <p:sp>
        <p:nvSpPr>
          <p:cNvPr id="5" name="Rectangle 4"/>
          <p:cNvSpPr/>
          <p:nvPr/>
        </p:nvSpPr>
        <p:spPr>
          <a:xfrm>
            <a:off x="139528" y="1752600"/>
            <a:ext cx="8848897" cy="4647426"/>
          </a:xfrm>
          <a:prstGeom prst="rect">
            <a:avLst/>
          </a:prstGeom>
        </p:spPr>
        <p:txBody>
          <a:bodyPr wrap="square">
            <a:spAutoFit/>
          </a:bodyPr>
          <a:lstStyle/>
          <a:p>
            <a:r>
              <a:rPr lang="en-US" dirty="0" smtClean="0">
                <a:solidFill>
                  <a:schemeClr val="bg1"/>
                </a:solidFill>
                <a:latin typeface="Courier New" charset="0"/>
                <a:ea typeface="Courier New" charset="0"/>
                <a:cs typeface="Courier New" charset="0"/>
              </a:rPr>
              <a:t>sodium-list = </a:t>
            </a:r>
            <a:r>
              <a:rPr lang="en-US" b="1" dirty="0" smtClean="0">
                <a:solidFill>
                  <a:schemeClr val="bg1"/>
                </a:solidFill>
                <a:latin typeface="Courier New" charset="0"/>
                <a:ea typeface="Courier New" charset="0"/>
                <a:cs typeface="Courier New" charset="0"/>
              </a:rPr>
              <a:t>extract</a:t>
            </a:r>
            <a:r>
              <a:rPr lang="en-US" dirty="0" smtClean="0">
                <a:solidFill>
                  <a:schemeClr val="bg1"/>
                </a:solidFill>
                <a:latin typeface="Courier New" charset="0"/>
                <a:ea typeface="Courier New" charset="0"/>
                <a:cs typeface="Courier New" charset="0"/>
              </a:rPr>
              <a:t> sodium </a:t>
            </a:r>
            <a:r>
              <a:rPr lang="en-US" b="1" dirty="0" smtClean="0">
                <a:solidFill>
                  <a:schemeClr val="bg1"/>
                </a:solidFill>
                <a:latin typeface="Courier New" charset="0"/>
                <a:ea typeface="Courier New" charset="0"/>
                <a:cs typeface="Courier New" charset="0"/>
              </a:rPr>
              <a:t>from</a:t>
            </a:r>
            <a:r>
              <a:rPr lang="en-US" dirty="0" smtClean="0">
                <a:solidFill>
                  <a:schemeClr val="bg1"/>
                </a:solidFill>
                <a:latin typeface="Courier New" charset="0"/>
                <a:ea typeface="Courier New" charset="0"/>
                <a:cs typeface="Courier New" charset="0"/>
              </a:rPr>
              <a:t> nutrition </a:t>
            </a:r>
            <a:r>
              <a:rPr lang="en-US" b="1" dirty="0" smtClean="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smtClean="0">
                <a:solidFill>
                  <a:schemeClr val="bg1"/>
                </a:solidFill>
                <a:ea typeface="Arial" charset="0"/>
                <a:cs typeface="Arial" charset="0"/>
              </a:rPr>
              <a:t>What is the type of </a:t>
            </a:r>
            <a:r>
              <a:rPr lang="en-US" dirty="0" smtClean="0">
                <a:solidFill>
                  <a:schemeClr val="bg1"/>
                </a:solidFill>
                <a:latin typeface="Courier New" charset="0"/>
                <a:ea typeface="Courier New" charset="0"/>
                <a:cs typeface="Courier New" charset="0"/>
              </a:rPr>
              <a:t>sodium-list</a:t>
            </a:r>
            <a:r>
              <a:rPr lang="en-US" dirty="0" smtClean="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smtClean="0">
                <a:solidFill>
                  <a:schemeClr val="bg1"/>
                </a:solidFill>
              </a:rPr>
              <a:t>Define</a:t>
            </a:r>
            <a:r>
              <a:rPr lang="en-US" sz="2200" dirty="0">
                <a:solidFill>
                  <a:schemeClr val="bg1"/>
                </a:solidFill>
                <a:latin typeface="Courier New" charset="0"/>
                <a:ea typeface="Courier New" charset="0"/>
                <a:cs typeface="Courier New" charset="0"/>
              </a:rPr>
              <a:t> state-list</a:t>
            </a:r>
            <a:r>
              <a:rPr lang="en-US" sz="2200" dirty="0">
                <a:solidFill>
                  <a:schemeClr val="bg1"/>
                </a:solidFill>
              </a:rPr>
              <a:t> containing the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presidents</a:t>
            </a:r>
            <a:r>
              <a:rPr lang="en-US" sz="2200" dirty="0" smtClean="0">
                <a:solidFill>
                  <a:schemeClr val="bg1"/>
                </a:solidFill>
              </a:rPr>
              <a:t>.</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smtClean="0">
                <a:solidFill>
                  <a:schemeClr val="bg1"/>
                </a:solidFill>
              </a:rPr>
              <a:t>Define</a:t>
            </a:r>
            <a:r>
              <a:rPr lang="en-US" sz="2200" dirty="0">
                <a:solidFill>
                  <a:schemeClr val="bg1"/>
                </a:solidFill>
              </a:rPr>
              <a:t> </a:t>
            </a:r>
            <a:r>
              <a:rPr lang="en-US" sz="2200" dirty="0">
                <a:solidFill>
                  <a:schemeClr val="bg1"/>
                </a:solidFill>
                <a:latin typeface="Courier New" charset="0"/>
                <a:ea typeface="Courier New" charset="0"/>
                <a:cs typeface="Courier New" charset="0"/>
              </a:rPr>
              <a:t>calories-list</a:t>
            </a:r>
            <a:r>
              <a:rPr lang="en-US" sz="2200" dirty="0">
                <a:solidFill>
                  <a:schemeClr val="bg1"/>
                </a:solidFill>
              </a:rPr>
              <a:t> containing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nutrition</a:t>
            </a:r>
            <a:r>
              <a:rPr lang="en-US" sz="2200" dirty="0" smtClean="0">
                <a:solidFill>
                  <a:schemeClr val="bg1"/>
                </a:solidFill>
              </a:rPr>
              <a:t>.</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smtClean="0">
                <a:solidFill>
                  <a:schemeClr val="bg1"/>
                </a:solidFill>
              </a:rPr>
              <a:t>Define</a:t>
            </a:r>
            <a:r>
              <a:rPr lang="en-US" sz="2200" dirty="0">
                <a:solidFill>
                  <a:schemeClr val="bg1"/>
                </a:solidFill>
              </a:rPr>
              <a:t> </a:t>
            </a:r>
            <a:r>
              <a:rPr lang="en-US" sz="2200" dirty="0">
                <a:solidFill>
                  <a:schemeClr val="bg1"/>
                </a:solidFill>
                <a:latin typeface="Courier New" charset="0"/>
                <a:ea typeface="Courier New" charset="0"/>
                <a:cs typeface="Courier New" charset="0"/>
              </a:rPr>
              <a:t>sugar-list</a:t>
            </a:r>
            <a:r>
              <a:rPr lang="en-US" sz="2200" dirty="0">
                <a:solidFill>
                  <a:schemeClr val="bg1"/>
                </a:solidFill>
              </a:rPr>
              <a:t> that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nutrition</a:t>
            </a:r>
            <a:r>
              <a:rPr lang="en-US" sz="2200" dirty="0">
                <a:solidFill>
                  <a:schemeClr val="bg1"/>
                </a:solidFill>
              </a:rPr>
              <a:t>.</a:t>
            </a: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Scatterplots</a:t>
            </a:r>
            <a:endParaRPr lang="en-US" dirty="0"/>
          </a:p>
        </p:txBody>
      </p:sp>
      <p:sp>
        <p:nvSpPr>
          <p:cNvPr id="5" name="Rectangle 4"/>
          <p:cNvSpPr/>
          <p:nvPr/>
        </p:nvSpPr>
        <p:spPr>
          <a:xfrm>
            <a:off x="223751" y="1524000"/>
            <a:ext cx="8848897" cy="4893647"/>
          </a:xfrm>
          <a:prstGeom prst="rect">
            <a:avLst/>
          </a:prstGeom>
        </p:spPr>
        <p:txBody>
          <a:bodyPr wrap="square">
            <a:spAutoFit/>
          </a:bodyPr>
          <a:lstStyle/>
          <a:p>
            <a:r>
              <a:rPr lang="en-US" sz="1800" b="1" dirty="0" smtClean="0">
                <a:solidFill>
                  <a:schemeClr val="accent1"/>
                </a:solidFill>
                <a:latin typeface="Courier New" charset="0"/>
                <a:ea typeface="Courier New" charset="0"/>
                <a:cs typeface="Courier New" charset="0"/>
              </a:rPr>
              <a:t># scatter-plot : List&lt;Number&gt; List&lt;Number&gt; </a:t>
            </a:r>
            <a:r>
              <a:rPr lang="en-US" sz="1800" b="1" dirty="0" smtClean="0">
                <a:solidFill>
                  <a:schemeClr val="accent1"/>
                </a:solidFill>
                <a:latin typeface="Courier New" charset="0"/>
                <a:ea typeface="Courier New" charset="0"/>
                <a:cs typeface="Courier New" charset="0"/>
                <a:sym typeface="Wingdings"/>
              </a:rPr>
              <a:t> Series</a:t>
            </a:r>
            <a:endParaRPr lang="en-US" sz="1800" b="1" dirty="0" smtClean="0">
              <a:solidFill>
                <a:schemeClr val="accent1"/>
              </a:solidFill>
              <a:latin typeface="Courier New" charset="0"/>
              <a:ea typeface="Courier New" charset="0"/>
              <a:cs typeface="Courier New" charset="0"/>
            </a:endParaRPr>
          </a:p>
          <a:p>
            <a:r>
              <a:rPr lang="en-US" b="1" dirty="0" smtClean="0">
                <a:solidFill>
                  <a:schemeClr val="bg1"/>
                </a:solidFill>
              </a:rPr>
              <a:t> </a:t>
            </a:r>
            <a:r>
              <a:rPr lang="en-US" sz="1800" b="1" dirty="0" smtClean="0">
                <a:solidFill>
                  <a:schemeClr val="bg1"/>
                </a:solidFill>
                <a:latin typeface="Courier New" charset="0"/>
                <a:ea typeface="Courier New" charset="0"/>
                <a:cs typeface="Courier New" charset="0"/>
              </a:rPr>
              <a:t>sugar-v-calories </a:t>
            </a:r>
            <a:r>
              <a:rPr lang="en-US" sz="1800" b="1" dirty="0">
                <a:solidFill>
                  <a:schemeClr val="bg1"/>
                </a:solidFill>
                <a:latin typeface="Courier New" charset="0"/>
                <a:ea typeface="Courier New" charset="0"/>
                <a:cs typeface="Courier New" charset="0"/>
              </a:rPr>
              <a:t>= scatter-plot(calories-list, sugar-list</a:t>
            </a:r>
            <a:r>
              <a:rPr lang="en-US" sz="1800" b="1" dirty="0" smtClean="0">
                <a:solidFill>
                  <a:schemeClr val="bg1"/>
                </a:solidFill>
                <a:latin typeface="Courier New" charset="0"/>
                <a:ea typeface="Courier New" charset="0"/>
                <a:cs typeface="Courier New" charset="0"/>
              </a:rPr>
              <a:t>)</a:t>
            </a:r>
          </a:p>
          <a:p>
            <a:endParaRPr lang="en-US" sz="1800" dirty="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 </a:t>
            </a:r>
            <a:endParaRPr lang="en-US" sz="1800" dirty="0" smtClean="0">
              <a:solidFill>
                <a:schemeClr val="bg1"/>
              </a:solidFill>
              <a:latin typeface="Courier New" charset="0"/>
              <a:ea typeface="Courier New" charset="0"/>
              <a:cs typeface="Courier New" charset="0"/>
            </a:endParaRPr>
          </a:p>
          <a:p>
            <a:endParaRPr lang="en-US" sz="1800" dirty="0" smtClean="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plot1 </a:t>
            </a:r>
            <a:r>
              <a:rPr lang="en-US" sz="1800" dirty="0">
                <a:solidFill>
                  <a:schemeClr val="bg1"/>
                </a:solidFill>
                <a:latin typeface="Courier New" charset="0"/>
                <a:ea typeface="Courier New" charset="0"/>
                <a:cs typeface="Courier New" charset="0"/>
              </a:rPr>
              <a:t>= plot(sugar-v-calories</a:t>
            </a:r>
            <a:r>
              <a:rPr lang="en-US" sz="1800" dirty="0" smtClean="0">
                <a:solidFill>
                  <a:schemeClr val="bg1"/>
                </a:solidFill>
                <a:latin typeface="Courier New" charset="0"/>
                <a:ea typeface="Courier New" charset="0"/>
                <a:cs typeface="Courier New" charset="0"/>
              </a:rPr>
              <a:t>)</a:t>
            </a:r>
          </a:p>
          <a:p>
            <a:endParaRPr lang="en-US" sz="1800" dirty="0" smtClean="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plot2 </a:t>
            </a:r>
            <a:r>
              <a:rPr lang="en-US" sz="1800" dirty="0">
                <a:solidFill>
                  <a:schemeClr val="bg1"/>
                </a:solidFill>
                <a:latin typeface="Courier New" charset="0"/>
                <a:ea typeface="Courier New" charset="0"/>
                <a:cs typeface="Courier New" charset="0"/>
              </a:rPr>
              <a:t>= plot(sugar-v-calories)</a:t>
            </a:r>
            <a:r>
              <a:rPr lang="en-US" sz="1800" b="1" dirty="0">
                <a:solidFill>
                  <a:schemeClr val="bg1"/>
                </a:solidFill>
                <a:latin typeface="Courier New" charset="0"/>
                <a:ea typeface="Courier New" charset="0"/>
                <a:cs typeface="Courier New" charset="0"/>
              </a:rPr>
              <a:t>.title("Calories and Sodium</a:t>
            </a:r>
            <a:r>
              <a:rPr lang="en-US" sz="1800" b="1" dirty="0" smtClean="0">
                <a:solidFill>
                  <a:schemeClr val="bg1"/>
                </a:solidFill>
                <a:latin typeface="Courier New" charset="0"/>
                <a:ea typeface="Courier New" charset="0"/>
                <a:cs typeface="Courier New" charset="0"/>
              </a:rPr>
              <a:t>")</a:t>
            </a:r>
          </a:p>
          <a:p>
            <a:endParaRPr lang="en-US" sz="1800" dirty="0" smtClean="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plot3 </a:t>
            </a:r>
            <a:r>
              <a:rPr lang="en-US" sz="1800" dirty="0">
                <a:solidFill>
                  <a:schemeClr val="bg1"/>
                </a:solidFill>
                <a:latin typeface="Courier New" charset="0"/>
                <a:ea typeface="Courier New" charset="0"/>
                <a:cs typeface="Courier New" charset="0"/>
              </a:rPr>
              <a:t>= plot(sugar-v-calories</a:t>
            </a:r>
            <a:r>
              <a:rPr lang="en-US" sz="1800" dirty="0" smtClean="0">
                <a:solidFill>
                  <a:schemeClr val="bg1"/>
                </a:solidFill>
                <a:latin typeface="Courier New" charset="0"/>
                <a:ea typeface="Courier New" charset="0"/>
                <a:cs typeface="Courier New" charset="0"/>
              </a:rPr>
              <a:t>)</a:t>
            </a:r>
          </a:p>
          <a:p>
            <a:r>
              <a:rPr lang="en-US" sz="1800" b="1" dirty="0">
                <a:solidFill>
                  <a:schemeClr val="bg1"/>
                </a:solidFill>
                <a:latin typeface="Courier New" charset="0"/>
                <a:ea typeface="Courier New" charset="0"/>
                <a:cs typeface="Courier New" charset="0"/>
              </a:rPr>
              <a:t> </a:t>
            </a:r>
            <a:r>
              <a:rPr lang="en-US" sz="1800" b="1" dirty="0" smtClean="0">
                <a:solidFill>
                  <a:schemeClr val="bg1"/>
                </a:solidFill>
                <a:latin typeface="Courier New" charset="0"/>
                <a:ea typeface="Courier New" charset="0"/>
                <a:cs typeface="Courier New" charset="0"/>
              </a:rPr>
              <a:t> .</a:t>
            </a:r>
            <a:r>
              <a:rPr lang="en-US" sz="1800" b="1" dirty="0">
                <a:solidFill>
                  <a:schemeClr val="bg1"/>
                </a:solidFill>
                <a:latin typeface="Courier New" charset="0"/>
                <a:ea typeface="Courier New" charset="0"/>
                <a:cs typeface="Courier New" charset="0"/>
              </a:rPr>
              <a:t>title("Calories and Sodium</a:t>
            </a:r>
            <a:r>
              <a:rPr lang="en-US" sz="1800" b="1" dirty="0" smtClean="0">
                <a:solidFill>
                  <a:schemeClr val="bg1"/>
                </a:solidFill>
                <a:latin typeface="Courier New" charset="0"/>
                <a:ea typeface="Courier New" charset="0"/>
                <a:cs typeface="Courier New" charset="0"/>
              </a:rPr>
              <a:t>")</a:t>
            </a:r>
          </a:p>
          <a:p>
            <a:r>
              <a:rPr lang="en-US" sz="1800" b="1" dirty="0">
                <a:solidFill>
                  <a:schemeClr val="bg1"/>
                </a:solidFill>
                <a:latin typeface="Courier New" charset="0"/>
                <a:ea typeface="Courier New" charset="0"/>
                <a:cs typeface="Courier New" charset="0"/>
              </a:rPr>
              <a:t> </a:t>
            </a:r>
            <a:r>
              <a:rPr lang="en-US" sz="1800" b="1" dirty="0" smtClean="0">
                <a:solidFill>
                  <a:schemeClr val="bg1"/>
                </a:solidFill>
                <a:latin typeface="Courier New" charset="0"/>
                <a:ea typeface="Courier New" charset="0"/>
                <a:cs typeface="Courier New" charset="0"/>
              </a:rPr>
              <a:t> .</a:t>
            </a:r>
            <a:r>
              <a:rPr lang="en-US" sz="1800" b="1" dirty="0">
                <a:solidFill>
                  <a:schemeClr val="bg1"/>
                </a:solidFill>
                <a:latin typeface="Courier New" charset="0"/>
                <a:ea typeface="Courier New" charset="0"/>
                <a:cs typeface="Courier New" charset="0"/>
              </a:rPr>
              <a:t>x-max(600</a:t>
            </a:r>
            <a:r>
              <a:rPr lang="en-US" sz="1800" b="1" dirty="0" smtClean="0">
                <a:solidFill>
                  <a:schemeClr val="bg1"/>
                </a:solidFill>
                <a:latin typeface="Courier New" charset="0"/>
                <a:ea typeface="Courier New" charset="0"/>
                <a:cs typeface="Courier New" charset="0"/>
              </a:rPr>
              <a:t>)</a:t>
            </a:r>
          </a:p>
          <a:p>
            <a:endParaRPr lang="en-US" sz="1800" dirty="0" smtClean="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plot4 </a:t>
            </a:r>
            <a:r>
              <a:rPr lang="en-US" sz="1800" dirty="0">
                <a:solidFill>
                  <a:schemeClr val="bg1"/>
                </a:solidFill>
                <a:latin typeface="Courier New" charset="0"/>
                <a:ea typeface="Courier New" charset="0"/>
                <a:cs typeface="Courier New" charset="0"/>
              </a:rPr>
              <a:t>= plot(sugar-v-calories</a:t>
            </a:r>
            <a:r>
              <a:rPr lang="en-US" sz="1800" dirty="0" smtClean="0">
                <a:solidFill>
                  <a:schemeClr val="bg1"/>
                </a:solidFill>
                <a:latin typeface="Courier New" charset="0"/>
                <a:ea typeface="Courier New" charset="0"/>
                <a:cs typeface="Courier New" charset="0"/>
              </a:rPr>
              <a:t>)</a:t>
            </a:r>
          </a:p>
          <a:p>
            <a:r>
              <a:rPr lang="en-US" sz="1800" dirty="0">
                <a:solidFill>
                  <a:schemeClr val="bg1"/>
                </a:solidFill>
                <a:latin typeface="Courier New" charset="0"/>
                <a:ea typeface="Courier New" charset="0"/>
                <a:cs typeface="Courier New" charset="0"/>
              </a:rPr>
              <a:t> </a:t>
            </a: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title("Calories and Sodium</a:t>
            </a:r>
            <a:r>
              <a:rPr lang="en-US" sz="1800" dirty="0" smtClean="0">
                <a:solidFill>
                  <a:schemeClr val="bg1"/>
                </a:solidFill>
                <a:latin typeface="Courier New" charset="0"/>
                <a:ea typeface="Courier New" charset="0"/>
                <a:cs typeface="Courier New" charset="0"/>
              </a:rPr>
              <a:t>")</a:t>
            </a:r>
          </a:p>
          <a:p>
            <a:r>
              <a:rPr lang="en-US" sz="1800" dirty="0">
                <a:solidFill>
                  <a:schemeClr val="bg1"/>
                </a:solidFill>
                <a:latin typeface="Courier New" charset="0"/>
                <a:ea typeface="Courier New" charset="0"/>
                <a:cs typeface="Courier New" charset="0"/>
              </a:rPr>
              <a:t> </a:t>
            </a: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x-max(600</a:t>
            </a:r>
            <a:r>
              <a:rPr lang="en-US" sz="1800" dirty="0" smtClean="0">
                <a:solidFill>
                  <a:schemeClr val="bg1"/>
                </a:solidFill>
                <a:latin typeface="Courier New" charset="0"/>
                <a:ea typeface="Courier New" charset="0"/>
                <a:cs typeface="Courier New" charset="0"/>
              </a:rPr>
              <a:t>)</a:t>
            </a:r>
          </a:p>
          <a:p>
            <a:r>
              <a:rPr lang="en-US" sz="1800" b="1" dirty="0">
                <a:solidFill>
                  <a:schemeClr val="bg1"/>
                </a:solidFill>
                <a:latin typeface="Courier New" charset="0"/>
                <a:ea typeface="Courier New" charset="0"/>
                <a:cs typeface="Courier New" charset="0"/>
              </a:rPr>
              <a:t> </a:t>
            </a:r>
            <a:r>
              <a:rPr lang="en-US" sz="1800" b="1" dirty="0" smtClean="0">
                <a:solidFill>
                  <a:schemeClr val="bg1"/>
                </a:solidFill>
                <a:latin typeface="Courier New" charset="0"/>
                <a:ea typeface="Courier New" charset="0"/>
                <a:cs typeface="Courier New" charset="0"/>
              </a:rPr>
              <a:t> .</a:t>
            </a:r>
            <a:r>
              <a:rPr lang="en-US" sz="1800" b="1" dirty="0">
                <a:solidFill>
                  <a:schemeClr val="bg1"/>
                </a:solidFill>
                <a:latin typeface="Courier New" charset="0"/>
                <a:ea typeface="Courier New" charset="0"/>
                <a:cs typeface="Courier New" charset="0"/>
              </a:rPr>
              <a:t>y-max(400)</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7" end="7"/>
                                            </p:txEl>
                                          </p:spTgt>
                                        </p:tgtEl>
                                        <p:attrNameLst>
                                          <p:attrName>style.visibility</p:attrName>
                                        </p:attrNameLst>
                                      </p:cBhvr>
                                      <p:to>
                                        <p:strVal val="visible"/>
                                      </p:to>
                                    </p:set>
                                    <p:animEffect transition="in" filter="fade">
                                      <p:cBhvr>
                                        <p:cTn id="12" dur="500"/>
                                        <p:tgtEl>
                                          <p:spTgt spid="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animEffect transition="in" filter="fade">
                                      <p:cBhvr>
                                        <p:cTn id="17" dur="500"/>
                                        <p:tgtEl>
                                          <p:spTgt spid="5">
                                            <p:txEl>
                                              <p:pRg st="9" end="9"/>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10" end="10"/>
                                            </p:txEl>
                                          </p:spTgt>
                                        </p:tgtEl>
                                        <p:attrNameLst>
                                          <p:attrName>style.visibility</p:attrName>
                                        </p:attrNameLst>
                                      </p:cBhvr>
                                      <p:to>
                                        <p:strVal val="visible"/>
                                      </p:to>
                                    </p:set>
                                    <p:animEffect transition="in" filter="fade">
                                      <p:cBhvr>
                                        <p:cTn id="20" dur="500"/>
                                        <p:tgtEl>
                                          <p:spTgt spid="5">
                                            <p:txEl>
                                              <p:pRg st="10" end="1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animEffect transition="in" filter="fade">
                                      <p:cBhvr>
                                        <p:cTn id="23" dur="500"/>
                                        <p:tgtEl>
                                          <p:spTgt spid="5">
                                            <p:txEl>
                                              <p:pRg st="11" end="1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13" end="13"/>
                                            </p:txEl>
                                          </p:spTgt>
                                        </p:tgtEl>
                                        <p:attrNameLst>
                                          <p:attrName>style.visibility</p:attrName>
                                        </p:attrNameLst>
                                      </p:cBhvr>
                                      <p:to>
                                        <p:strVal val="visible"/>
                                      </p:to>
                                    </p:set>
                                    <p:animEffect transition="in" filter="fade">
                                      <p:cBhvr>
                                        <p:cTn id="28" dur="500"/>
                                        <p:tgtEl>
                                          <p:spTgt spid="5">
                                            <p:txEl>
                                              <p:pRg st="13" end="1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14" end="14"/>
                                            </p:txEl>
                                          </p:spTgt>
                                        </p:tgtEl>
                                        <p:attrNameLst>
                                          <p:attrName>style.visibility</p:attrName>
                                        </p:attrNameLst>
                                      </p:cBhvr>
                                      <p:to>
                                        <p:strVal val="visible"/>
                                      </p:to>
                                    </p:set>
                                    <p:animEffect transition="in" filter="fade">
                                      <p:cBhvr>
                                        <p:cTn id="31" dur="500"/>
                                        <p:tgtEl>
                                          <p:spTgt spid="5">
                                            <p:txEl>
                                              <p:pRg st="14" end="1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15" end="15"/>
                                            </p:txEl>
                                          </p:spTgt>
                                        </p:tgtEl>
                                        <p:attrNameLst>
                                          <p:attrName>style.visibility</p:attrName>
                                        </p:attrNameLst>
                                      </p:cBhvr>
                                      <p:to>
                                        <p:strVal val="visible"/>
                                      </p:to>
                                    </p:set>
                                    <p:animEffect transition="in" filter="fade">
                                      <p:cBhvr>
                                        <p:cTn id="34" dur="500"/>
                                        <p:tgtEl>
                                          <p:spTgt spid="5">
                                            <p:txEl>
                                              <p:pRg st="15" end="1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16" end="16"/>
                                            </p:txEl>
                                          </p:spTgt>
                                        </p:tgtEl>
                                        <p:attrNameLst>
                                          <p:attrName>style.visibility</p:attrName>
                                        </p:attrNameLst>
                                      </p:cBhvr>
                                      <p:to>
                                        <p:strVal val="visible"/>
                                      </p:to>
                                    </p:set>
                                    <p:animEffect transition="in" filter="fade">
                                      <p:cBhvr>
                                        <p:cTn id="37"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smtClean="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smtClean="0">
                <a:latin typeface="Arial" charset="0"/>
                <a:ea typeface="Arial" charset="0"/>
                <a:cs typeface="Arial" charset="0"/>
              </a:rPr>
              <a:t>- Write your answer on Page 4</a:t>
            </a:r>
            <a:endParaRPr lang="en-US" sz="20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100006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Project: Choose </a:t>
            </a:r>
            <a:r>
              <a:rPr lang="en-US" dirty="0" smtClean="0"/>
              <a:t>Your </a:t>
            </a:r>
            <a:r>
              <a:rPr lang="en-US" dirty="0" smtClean="0"/>
              <a:t>Dataset!</a:t>
            </a:r>
            <a:endParaRPr lang="en-US" dirty="0"/>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smtClean="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smtClean="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smtClean="0">
                <a:latin typeface="Arial" charset="0"/>
                <a:ea typeface="Arial" charset="0"/>
                <a:cs typeface="Arial" charset="0"/>
              </a:rPr>
              <a:t>You can find your own (</a:t>
            </a:r>
            <a:r>
              <a:rPr lang="en-US" sz="1800" dirty="0" err="1" smtClean="0">
                <a:latin typeface="Arial" charset="0"/>
                <a:ea typeface="Arial" charset="0"/>
                <a:cs typeface="Arial" charset="0"/>
              </a:rPr>
              <a:t>data.gov</a:t>
            </a:r>
            <a:r>
              <a:rPr lang="en-US" sz="1800" dirty="0" smtClean="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smtClean="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smtClean="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smtClean="0">
                <a:latin typeface="Arial" charset="0"/>
                <a:ea typeface="Arial" charset="0"/>
                <a:cs typeface="Arial" charset="0"/>
              </a:rPr>
              <a:t>Open and Save a Copy of the </a:t>
            </a:r>
            <a:r>
              <a:rPr lang="en-US" sz="2000" b="1" dirty="0" smtClean="0">
                <a:latin typeface="Arial" charset="0"/>
                <a:ea typeface="Arial" charset="0"/>
                <a:cs typeface="Arial" charset="0"/>
              </a:rPr>
              <a:t>Starter </a:t>
            </a:r>
            <a:r>
              <a:rPr lang="en-US" sz="2000" b="1" dirty="0" smtClean="0">
                <a:latin typeface="Arial" charset="0"/>
                <a:ea typeface="Arial" charset="0"/>
                <a:cs typeface="Arial" charset="0"/>
              </a:rPr>
              <a:t>File </a:t>
            </a:r>
            <a:r>
              <a:rPr lang="en-US" sz="2000" dirty="0" smtClean="0">
                <a:latin typeface="Arial" charset="0"/>
                <a:ea typeface="Arial" charset="0"/>
                <a:cs typeface="Arial" charset="0"/>
              </a:rPr>
              <a:t>and</a:t>
            </a:r>
            <a:r>
              <a:rPr lang="en-US" sz="2000" dirty="0" smtClean="0">
                <a:latin typeface="Arial" charset="0"/>
                <a:ea typeface="Arial" charset="0"/>
                <a:cs typeface="Arial" charset="0"/>
              </a:rPr>
              <a:t> </a:t>
            </a:r>
            <a:r>
              <a:rPr lang="en-US" sz="2000" b="1" dirty="0" smtClean="0">
                <a:latin typeface="Arial" charset="0"/>
                <a:ea typeface="Arial" charset="0"/>
                <a:cs typeface="Arial" charset="0"/>
              </a:rPr>
              <a:t>Final Report</a:t>
            </a:r>
            <a:r>
              <a:rPr lang="en-US" sz="2000" dirty="0" smtClean="0">
                <a:latin typeface="Arial" charset="0"/>
                <a:ea typeface="Arial" charset="0"/>
                <a:cs typeface="Arial" charset="0"/>
              </a:rPr>
              <a:t> for your dataset</a:t>
            </a:r>
            <a:endParaRPr lang="en-US" sz="2000" b="1" dirty="0" smtClean="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smtClean="0">
                <a:latin typeface="Arial" charset="0"/>
                <a:ea typeface="Arial" charset="0"/>
                <a:cs typeface="Arial" charset="0"/>
              </a:rPr>
              <a:t>Complete Questions 1-3 in your Project Report</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does “Beta” mean?</a:t>
            </a:r>
            <a:endParaRPr lang="en-US" dirty="0"/>
          </a:p>
        </p:txBody>
      </p:sp>
      <p:sp>
        <p:nvSpPr>
          <p:cNvPr id="18434" name="Content Placeholder 2"/>
          <p:cNvSpPr>
            <a:spLocks noGrp="1"/>
          </p:cNvSpPr>
          <p:nvPr>
            <p:ph idx="1"/>
          </p:nvPr>
        </p:nvSpPr>
        <p:spPr/>
        <p:txBody>
          <a:bodyPr/>
          <a:lstStyle/>
          <a:p>
            <a:pPr>
              <a:lnSpc>
                <a:spcPct val="150000"/>
              </a:lnSpc>
            </a:pPr>
            <a:r>
              <a:rPr lang="en-US" altLang="en-US" dirty="0" smtClean="0">
                <a:ea typeface="ＭＳ Ｐゴシック" charset="-128"/>
                <a:cs typeface="Helvetica" charset="0"/>
              </a:rPr>
              <a:t>It’s not finished!</a:t>
            </a:r>
            <a:endParaRPr lang="en-US" altLang="en-US" dirty="0">
              <a:ea typeface="ＭＳ Ｐゴシック" charset="-128"/>
              <a:cs typeface="Helvetica" charset="0"/>
            </a:endParaRPr>
          </a:p>
          <a:p>
            <a:pPr>
              <a:lnSpc>
                <a:spcPct val="150000"/>
              </a:lnSpc>
            </a:pPr>
            <a:r>
              <a:rPr lang="en-US" altLang="en-US" dirty="0" smtClean="0">
                <a:ea typeface="ＭＳ Ｐゴシック" charset="-128"/>
                <a:cs typeface="Helvetica" charset="0"/>
              </a:rPr>
              <a:t>There are going to be </a:t>
            </a:r>
            <a:r>
              <a:rPr lang="en-US" altLang="en-US" dirty="0" smtClean="0">
                <a:ea typeface="ＭＳ Ｐゴシック" charset="-128"/>
                <a:cs typeface="Helvetica" charset="0"/>
              </a:rPr>
              <a:t>mistakes!</a:t>
            </a:r>
            <a:endParaRPr lang="en-US" altLang="en-US" dirty="0">
              <a:ea typeface="ＭＳ Ｐゴシック" charset="-128"/>
              <a:cs typeface="Helvetica" charset="0"/>
            </a:endParaRPr>
          </a:p>
          <a:p>
            <a:pPr>
              <a:lnSpc>
                <a:spcPct val="150000"/>
              </a:lnSpc>
            </a:pPr>
            <a:r>
              <a:rPr lang="en-US" altLang="en-US" dirty="0" smtClean="0">
                <a:ea typeface="ＭＳ Ｐゴシック" charset="-128"/>
                <a:cs typeface="Helvetica" charset="0"/>
              </a:rPr>
              <a:t>We don’t have all the answers</a:t>
            </a:r>
            <a:endParaRPr lang="en-US" altLang="en-US" dirty="0">
              <a:ea typeface="ＭＳ Ｐゴシック" charset="-128"/>
              <a:cs typeface="Helvetica" charset="0"/>
            </a:endParaRPr>
          </a:p>
          <a:p>
            <a:pPr>
              <a:lnSpc>
                <a:spcPct val="150000"/>
              </a:lnSpc>
            </a:pPr>
            <a:r>
              <a:rPr lang="en-US" altLang="en-US" b="1" dirty="0" smtClean="0">
                <a:ea typeface="ＭＳ Ｐゴシック" charset="-128"/>
                <a:cs typeface="Helvetica" charset="0"/>
              </a:rPr>
              <a:t>You</a:t>
            </a:r>
            <a:r>
              <a:rPr lang="en-US" altLang="en-US" dirty="0" smtClean="0">
                <a:ea typeface="ＭＳ Ｐゴシック" charset="-128"/>
                <a:cs typeface="Helvetica" charset="0"/>
              </a:rPr>
              <a:t> will help set the direction for </a:t>
            </a:r>
            <a:r>
              <a:rPr lang="en-US" altLang="en-US" dirty="0" err="1" smtClean="0">
                <a:ea typeface="ＭＳ Ｐゴシック" charset="-128"/>
                <a:cs typeface="Helvetica" charset="0"/>
              </a:rPr>
              <a:t>Bootstrap:DataScience</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6253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3</a:t>
            </a:r>
            <a:endParaRPr lang="en-US" dirty="0"/>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819275"/>
            <a:ext cx="8610600" cy="412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pPr>
            <a:r>
              <a:rPr lang="en-US" altLang="en-US" sz="2400" i="1" dirty="0" smtClean="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sz="2400" i="1" dirty="0" smtClean="0"/>
              <a:t>?</a:t>
            </a:r>
            <a:r>
              <a:rPr lang="en-US" altLang="en-US" sz="2400" i="1" dirty="0" smtClean="0">
                <a:latin typeface="Arial" charset="0"/>
                <a:ea typeface="Arial" charset="0"/>
                <a:cs typeface="Arial" charset="0"/>
              </a:rPr>
              <a:t>”</a:t>
            </a: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7</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497077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New Dataset: </a:t>
            </a:r>
            <a:r>
              <a:rPr lang="en-US" dirty="0" smtClean="0">
                <a:latin typeface="Courier New" charset="0"/>
                <a:ea typeface="Courier New" charset="0"/>
                <a:cs typeface="Courier New" charset="0"/>
              </a:rPr>
              <a:t>Countries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3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sz="2400" dirty="0" smtClean="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smtClean="0">
                <a:latin typeface="Arial" charset="0"/>
                <a:ea typeface="Arial" charset="0"/>
                <a:cs typeface="Arial" charset="0"/>
              </a:rPr>
              <a:t>Review: </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are the columns of </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 </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Lists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a:t>
            </a:r>
            <a:r>
              <a:rPr lang="en-US" altLang="en-US" sz="2400" dirty="0" smtClean="0">
                <a:latin typeface="Courier New" charset="0"/>
                <a:ea typeface="Courier New" charset="0"/>
                <a:cs typeface="Courier New" charset="0"/>
              </a:rPr>
              <a:t>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a:t>
            </a:r>
            <a:r>
              <a:rPr lang="en-US" sz="2200" i="1" dirty="0" smtClean="0">
                <a:latin typeface="Arial" charset="0"/>
                <a:ea typeface="Arial" charset="0"/>
                <a:cs typeface="Arial" charset="0"/>
              </a:rPr>
              <a:t>Name</a:t>
            </a:r>
            <a:r>
              <a:rPr lang="en-US" sz="2200" dirty="0" smtClean="0">
                <a:latin typeface="Arial" charset="0"/>
                <a:ea typeface="Arial" charset="0"/>
                <a:cs typeface="Arial" charset="0"/>
              </a:rPr>
              <a:t> of this list?</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its </a:t>
            </a:r>
            <a:r>
              <a:rPr lang="en-US" sz="2200" i="1" dirty="0" smtClean="0">
                <a:latin typeface="Arial" charset="0"/>
                <a:ea typeface="Arial" charset="0"/>
                <a:cs typeface="Arial" charset="0"/>
              </a:rPr>
              <a:t>Type?</a:t>
            </a:r>
          </a:p>
          <a:p>
            <a:pPr marL="342900" indent="-342900" eaLnBrk="1" hangingPunct="1">
              <a:spcAft>
                <a:spcPts val="1800"/>
              </a:spcAft>
              <a:buClr>
                <a:srgbClr val="4C4C4C"/>
              </a:buClr>
              <a:buSzTx/>
            </a:pPr>
            <a:r>
              <a:rPr lang="en-US" sz="2200" dirty="0" smtClean="0">
                <a:latin typeface="Arial" charset="0"/>
                <a:ea typeface="Arial" charset="0"/>
                <a:cs typeface="Arial" charset="0"/>
              </a:rPr>
              <a:t>Define lists of your own</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all the days of the week</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the first 10 even numbers</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your favorite colors</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8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Mean</a:t>
            </a:r>
            <a:r>
              <a:rPr lang="en-US" sz="2200" dirty="0" smtClean="0">
                <a:latin typeface="Arial" charset="0"/>
                <a:ea typeface="Arial" charset="0"/>
                <a:cs typeface="Arial" charset="0"/>
              </a:rPr>
              <a:t> is the sum of the elements of a list, dividing by the length of the list.</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err="1" smtClean="0">
                <a:latin typeface="Arial" charset="0"/>
                <a:ea typeface="Arial" charset="0"/>
                <a:cs typeface="Arial" charset="0"/>
              </a:rPr>
              <a:t>Pyret</a:t>
            </a:r>
            <a:r>
              <a:rPr lang="en-US" sz="2200" dirty="0" smtClean="0">
                <a:latin typeface="Arial" charset="0"/>
                <a:ea typeface="Arial" charset="0"/>
                <a:cs typeface="Arial" charset="0"/>
              </a:rPr>
              <a:t> has a </a:t>
            </a:r>
            <a:r>
              <a:rPr lang="en-US" sz="2200" dirty="0" smtClean="0">
                <a:latin typeface="Courier New" charset="0"/>
                <a:ea typeface="Courier New" charset="0"/>
                <a:cs typeface="Courier New" charset="0"/>
              </a:rPr>
              <a:t>mean</a:t>
            </a:r>
            <a:r>
              <a:rPr lang="en-US" sz="2200" dirty="0" smtClean="0">
                <a:latin typeface="Arial" charset="0"/>
                <a:ea typeface="Arial" charset="0"/>
                <a:cs typeface="Arial" charset="0"/>
              </a:rPr>
              <a:t> function! What do you think its contract is?</a:t>
            </a:r>
          </a:p>
          <a:p>
            <a:pPr lvl="2"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mean :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smtClean="0">
                <a:solidFill>
                  <a:schemeClr val="bg1"/>
                </a:solidFill>
                <a:latin typeface="Courier New" charset="0"/>
                <a:ea typeface="Courier New" charset="0"/>
                <a:cs typeface="Courier New" charset="0"/>
                <a:sym typeface="Wingdings"/>
              </a:rPr>
              <a:t>mean([list: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How do you take the </a:t>
            </a:r>
            <a:r>
              <a:rPr lang="en-US" sz="2200" dirty="0" smtClean="0">
                <a:latin typeface="Courier New" charset="0"/>
                <a:ea typeface="Courier New" charset="0"/>
                <a:cs typeface="Courier New" charset="0"/>
              </a:rPr>
              <a:t>mean</a:t>
            </a:r>
            <a:r>
              <a:rPr lang="en-US" sz="2200" dirty="0" smtClean="0">
                <a:latin typeface="Arial" charset="0"/>
                <a:ea typeface="Arial" charset="0"/>
                <a:cs typeface="Arial" charset="0"/>
              </a:rPr>
              <a:t> of </a:t>
            </a:r>
            <a:r>
              <a:rPr lang="en-US" sz="2200" dirty="0" smtClean="0">
                <a:latin typeface="Courier New" charset="0"/>
                <a:ea typeface="Courier New" charset="0"/>
                <a:cs typeface="Courier New" charset="0"/>
              </a:rPr>
              <a:t>a</a:t>
            </a:r>
            <a:r>
              <a:rPr lang="en-US" sz="2200" dirty="0" smtClean="0">
                <a:latin typeface="Arial" charset="0"/>
                <a:ea typeface="Arial" charset="0"/>
                <a:cs typeface="Arial" charset="0"/>
              </a:rPr>
              <a:t>? Test your answers from Page 8.</a:t>
            </a:r>
            <a:endParaRPr lang="en-US" sz="2200" dirty="0">
              <a:latin typeface="Arial" charset="0"/>
              <a:ea typeface="Arial" charset="0"/>
              <a:cs typeface="Arial" charset="0"/>
            </a:endParaRPr>
          </a:p>
          <a:p>
            <a:pPr algn="ctr" eaLnBrk="1" hangingPunct="1">
              <a:spcAft>
                <a:spcPts val="1800"/>
              </a:spcAft>
              <a:buClr>
                <a:srgbClr val="4C4C4C"/>
              </a:buClr>
              <a:buSzTx/>
              <a:buNone/>
            </a:pPr>
            <a:endParaRPr lang="en-US" sz="2200" dirty="0" smtClean="0">
              <a:solidFill>
                <a:schemeClr val="accent1"/>
              </a:solidFill>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Median</a:t>
            </a:r>
            <a:r>
              <a:rPr lang="en-US" sz="2200" dirty="0" smtClean="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median of </a:t>
            </a:r>
            <a:r>
              <a:rPr lang="en-US" sz="2200" dirty="0" smtClean="0">
                <a:latin typeface="Courier New" charset="0"/>
                <a:ea typeface="Courier New" charset="0"/>
                <a:cs typeface="Courier New" charset="0"/>
              </a:rPr>
              <a:t>[list: 2, 3, 1]</a:t>
            </a:r>
            <a:r>
              <a:rPr lang="en-US" sz="2200" dirty="0" smtClean="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a:t>
            </a:r>
            <a:r>
              <a:rPr lang="en-US" sz="2200" dirty="0" smtClean="0">
                <a:latin typeface="Courier New" charset="0"/>
                <a:ea typeface="Courier New" charset="0"/>
                <a:cs typeface="Courier New" charset="0"/>
              </a:rPr>
              <a:t>3]</a:t>
            </a:r>
            <a:r>
              <a:rPr lang="en-US" sz="2200" dirty="0" smtClean="0">
                <a:latin typeface="Arial" charset="0"/>
                <a:ea typeface="Arial" charset="0"/>
                <a:cs typeface="Arial" charset="0"/>
              </a:rPr>
              <a:t>? </a:t>
            </a:r>
            <a:r>
              <a:rPr lang="en-US" sz="2200" dirty="0">
                <a:latin typeface="Arial" charset="0"/>
                <a:ea typeface="Arial" charset="0"/>
                <a:cs typeface="Arial" charset="0"/>
              </a:rPr>
              <a:t>Why</a:t>
            </a:r>
            <a:r>
              <a:rPr lang="en-US" sz="2200" dirty="0" smtClean="0">
                <a:latin typeface="Arial" charset="0"/>
                <a:ea typeface="Arial" charset="0"/>
                <a:cs typeface="Arial" charset="0"/>
              </a:rPr>
              <a:t>?</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0"/>
              </a:spcAft>
              <a:buClr>
                <a:srgbClr val="4C4C4C"/>
              </a:buClr>
              <a:buSzTx/>
            </a:pPr>
            <a:r>
              <a:rPr lang="en-US" sz="2200" dirty="0" err="1" smtClean="0">
                <a:latin typeface="Arial" charset="0"/>
                <a:ea typeface="Arial" charset="0"/>
                <a:cs typeface="Arial" charset="0"/>
              </a:rPr>
              <a:t>Pyret</a:t>
            </a:r>
            <a:r>
              <a:rPr lang="en-US" sz="2200" dirty="0" smtClean="0">
                <a:latin typeface="Arial" charset="0"/>
                <a:ea typeface="Arial" charset="0"/>
                <a:cs typeface="Arial" charset="0"/>
              </a:rPr>
              <a:t> has a </a:t>
            </a:r>
            <a:r>
              <a:rPr lang="en-US" sz="2200" dirty="0" smtClean="0">
                <a:latin typeface="Courier New" charset="0"/>
                <a:ea typeface="Courier New" charset="0"/>
                <a:cs typeface="Courier New" charset="0"/>
              </a:rPr>
              <a:t>median </a:t>
            </a:r>
            <a:r>
              <a:rPr lang="en-US" sz="2200" dirty="0" smtClean="0">
                <a:latin typeface="Arial" charset="0"/>
                <a:ea typeface="Arial" charset="0"/>
                <a:cs typeface="Arial" charset="0"/>
              </a:rPr>
              <a:t>function! What do you think its contract is?</a:t>
            </a:r>
          </a:p>
          <a:p>
            <a:pPr lvl="2"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median :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smtClean="0">
                <a:solidFill>
                  <a:schemeClr val="bg1"/>
                </a:solidFill>
                <a:latin typeface="Courier New" charset="0"/>
                <a:ea typeface="Courier New" charset="0"/>
                <a:cs typeface="Courier New" charset="0"/>
                <a:sym typeface="Wingdings"/>
              </a:rPr>
              <a:t>median</a:t>
            </a:r>
            <a:r>
              <a:rPr lang="en-US" sz="2400" dirty="0" smtClean="0">
                <a:solidFill>
                  <a:schemeClr val="bg1"/>
                </a:solidFill>
                <a:latin typeface="Courier New" charset="0"/>
                <a:ea typeface="Courier New" charset="0"/>
                <a:cs typeface="Courier New" charset="0"/>
                <a:sym typeface="Wingdings"/>
              </a:rPr>
              <a:t>([list: 2, 3, 1])</a:t>
            </a: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Mode </a:t>
            </a:r>
            <a:r>
              <a:rPr lang="en-US" sz="2200" dirty="0" smtClean="0">
                <a:latin typeface="Arial" charset="0"/>
                <a:ea typeface="Arial" charset="0"/>
                <a:cs typeface="Arial" charset="0"/>
              </a:rPr>
              <a:t>is the element that appears </a:t>
            </a:r>
            <a:r>
              <a:rPr lang="en-US" sz="2200" i="1" dirty="0" smtClean="0">
                <a:latin typeface="Arial" charset="0"/>
                <a:ea typeface="Arial" charset="0"/>
                <a:cs typeface="Arial" charset="0"/>
              </a:rPr>
              <a:t>most often</a:t>
            </a:r>
            <a:r>
              <a:rPr lang="en-US" sz="2200" dirty="0" smtClean="0">
                <a:latin typeface="Arial" charset="0"/>
                <a:ea typeface="Arial" charset="0"/>
                <a:cs typeface="Arial" charset="0"/>
              </a:rPr>
              <a:t> in a list.</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mode of </a:t>
            </a:r>
            <a:r>
              <a:rPr lang="en-US" sz="2200" dirty="0" smtClean="0">
                <a:latin typeface="Courier New" charset="0"/>
                <a:ea typeface="Courier New" charset="0"/>
                <a:cs typeface="Courier New" charset="0"/>
              </a:rPr>
              <a:t>[list: 1, 2, 2, 3, 4]</a:t>
            </a:r>
            <a:r>
              <a:rPr lang="en-US" sz="2200" dirty="0" smtClean="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a:t>
            </a:r>
            <a:r>
              <a:rPr lang="en-US" sz="2200" dirty="0" smtClean="0">
                <a:latin typeface="Courier New" charset="0"/>
                <a:ea typeface="Courier New" charset="0"/>
                <a:cs typeface="Courier New" charset="0"/>
              </a:rPr>
              <a:t>, 1, </a:t>
            </a:r>
            <a:r>
              <a:rPr lang="en-US" sz="2200" dirty="0">
                <a:latin typeface="Courier New" charset="0"/>
                <a:ea typeface="Courier New" charset="0"/>
                <a:cs typeface="Courier New" charset="0"/>
              </a:rPr>
              <a:t>2, 3, </a:t>
            </a:r>
            <a:r>
              <a:rPr lang="en-US" sz="2200" dirty="0" smtClean="0">
                <a:latin typeface="Courier New" charset="0"/>
                <a:ea typeface="Courier New" charset="0"/>
                <a:cs typeface="Courier New" charset="0"/>
              </a:rPr>
              <a:t>4, 4]</a:t>
            </a:r>
            <a:r>
              <a:rPr lang="en-US" sz="2200" dirty="0" smtClean="0">
                <a:latin typeface="Arial" charset="0"/>
                <a:ea typeface="Arial" charset="0"/>
                <a:cs typeface="Arial" charset="0"/>
              </a:rPr>
              <a:t>? </a:t>
            </a:r>
            <a:r>
              <a:rPr lang="en-US" sz="2200" dirty="0">
                <a:latin typeface="Arial" charset="0"/>
                <a:ea typeface="Arial" charset="0"/>
                <a:cs typeface="Arial" charset="0"/>
              </a:rPr>
              <a:t>Why?</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We have 2 </a:t>
            </a:r>
            <a:r>
              <a:rPr lang="en-US" sz="2200" dirty="0" smtClean="0">
                <a:latin typeface="Courier New" charset="0"/>
                <a:ea typeface="Courier New" charset="0"/>
                <a:cs typeface="Courier New" charset="0"/>
              </a:rPr>
              <a:t>mode </a:t>
            </a:r>
            <a:r>
              <a:rPr lang="en-US" sz="2200" dirty="0" smtClean="0">
                <a:latin typeface="Arial" charset="0"/>
                <a:ea typeface="Arial" charset="0"/>
                <a:cs typeface="Arial" charset="0"/>
              </a:rPr>
              <a:t>functions! What do you think their contracts are?</a:t>
            </a:r>
          </a:p>
          <a:p>
            <a:pPr lvl="2"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mode: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modes: </a:t>
            </a:r>
            <a:r>
              <a:rPr lang="en-US" sz="2400" dirty="0">
                <a:solidFill>
                  <a:schemeClr val="accent1"/>
                </a:solidFill>
                <a:latin typeface="Courier New" charset="0"/>
                <a:ea typeface="Courier New" charset="0"/>
                <a:cs typeface="Courier New" charset="0"/>
              </a:rPr>
              <a:t>List&lt;Number&gt; </a:t>
            </a:r>
            <a:r>
              <a:rPr lang="en-US" sz="2400" dirty="0">
                <a:solidFill>
                  <a:schemeClr val="accent1"/>
                </a:solidFill>
                <a:latin typeface="Courier New" charset="0"/>
                <a:ea typeface="Courier New" charset="0"/>
                <a:cs typeface="Courier New" charset="0"/>
                <a:sym typeface="Wingdings"/>
              </a:rPr>
              <a:t> </a:t>
            </a:r>
            <a:r>
              <a:rPr lang="en-US" sz="2400" dirty="0" smtClean="0">
                <a:solidFill>
                  <a:schemeClr val="accent1"/>
                </a:solidFill>
                <a:latin typeface="Courier New" charset="0"/>
                <a:ea typeface="Courier New" charset="0"/>
                <a:cs typeface="Courier New" charset="0"/>
                <a:sym typeface="Wingdings"/>
              </a:rPr>
              <a:t>List&lt;Number&gt;</a:t>
            </a:r>
            <a:endParaRPr lang="en-US" sz="2400" dirty="0">
              <a:solidFill>
                <a:schemeClr val="accent1"/>
              </a:solidFill>
              <a:latin typeface="Courier New" charset="0"/>
              <a:ea typeface="Courier New" charset="0"/>
              <a:cs typeface="Courier New" charset="0"/>
              <a:sym typeface="Wingdings"/>
            </a:endParaRP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smtClean="0">
                <a:latin typeface="Courier New" charset="0"/>
                <a:ea typeface="Courier New" charset="0"/>
                <a:cs typeface="Courier New" charset="0"/>
              </a:rPr>
              <a:t>mode </a:t>
            </a:r>
            <a:r>
              <a:rPr lang="en-US" sz="2200" dirty="0" smtClean="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385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How would we find the mean of the calories column in our nutrition table?</a:t>
            </a:r>
            <a:endParaRPr lang="en-US" sz="2400" dirty="0"/>
          </a:p>
          <a:p>
            <a:r>
              <a:rPr lang="en-US" sz="1800" dirty="0">
                <a:latin typeface="Courier New" charset="0"/>
                <a:ea typeface="Courier New" charset="0"/>
                <a:cs typeface="Courier New" charset="0"/>
              </a:rPr>
              <a:t>calorie-list = </a:t>
            </a:r>
            <a:r>
              <a:rPr lang="en-US" sz="1800" b="1" dirty="0">
                <a:latin typeface="Courier New" charset="0"/>
                <a:ea typeface="Courier New" charset="0"/>
                <a:cs typeface="Courier New" charset="0"/>
              </a:rPr>
              <a:t>extract</a:t>
            </a:r>
            <a:r>
              <a:rPr lang="en-US" sz="1800" dirty="0">
                <a:latin typeface="Courier New" charset="0"/>
                <a:ea typeface="Courier New" charset="0"/>
                <a:cs typeface="Courier New" charset="0"/>
              </a:rPr>
              <a:t> calories </a:t>
            </a:r>
            <a:r>
              <a:rPr lang="en-US" sz="1800" b="1" dirty="0">
                <a:latin typeface="Courier New" charset="0"/>
                <a:ea typeface="Courier New" charset="0"/>
                <a:cs typeface="Courier New" charset="0"/>
              </a:rPr>
              <a:t>from</a:t>
            </a:r>
            <a:r>
              <a:rPr lang="en-US" sz="1800" dirty="0">
                <a:latin typeface="Courier New" charset="0"/>
                <a:ea typeface="Courier New" charset="0"/>
                <a:cs typeface="Courier New" charset="0"/>
              </a:rPr>
              <a:t> nutrition </a:t>
            </a:r>
            <a:r>
              <a:rPr lang="en-US" sz="1800" b="1" dirty="0" smtClean="0">
                <a:latin typeface="Courier New" charset="0"/>
                <a:ea typeface="Courier New" charset="0"/>
                <a:cs typeface="Courier New" charset="0"/>
              </a:rPr>
              <a:t>end</a:t>
            </a:r>
          </a:p>
          <a:p>
            <a:r>
              <a:rPr lang="en-US" sz="1800" dirty="0" smtClean="0">
                <a:latin typeface="Courier New" charset="0"/>
                <a:ea typeface="Courier New" charset="0"/>
                <a:cs typeface="Courier New" charset="0"/>
              </a:rPr>
              <a:t>mean(calorie-list</a:t>
            </a:r>
            <a:r>
              <a:rPr lang="en-US" sz="1800" dirty="0">
                <a:latin typeface="Courier New" charset="0"/>
                <a:ea typeface="Courier New" charset="0"/>
                <a:cs typeface="Courier New" charset="0"/>
              </a:rPr>
              <a:t>) </a:t>
            </a:r>
          </a:p>
          <a:p>
            <a:endParaRPr lang="en-US" sz="1800" dirty="0" smtClean="0">
              <a:latin typeface="Courier New" charset="0"/>
              <a:ea typeface="Courier New" charset="0"/>
              <a:cs typeface="Courier New" charset="0"/>
            </a:endParaRPr>
          </a:p>
          <a:p>
            <a:r>
              <a:rPr lang="en-US" sz="1800" dirty="0" smtClean="0">
                <a:latin typeface="Courier New" charset="0"/>
                <a:ea typeface="Courier New" charset="0"/>
                <a:cs typeface="Courier New" charset="0"/>
              </a:rPr>
              <a:t>mean(</a:t>
            </a:r>
            <a:r>
              <a:rPr lang="en-US" sz="1800" b="1" dirty="0" smtClean="0">
                <a:latin typeface="Courier New" charset="0"/>
                <a:ea typeface="Courier New" charset="0"/>
                <a:cs typeface="Courier New" charset="0"/>
              </a:rPr>
              <a:t>extract</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calories </a:t>
            </a:r>
            <a:r>
              <a:rPr lang="en-US" sz="1800" b="1" dirty="0">
                <a:latin typeface="Courier New" charset="0"/>
                <a:ea typeface="Courier New" charset="0"/>
                <a:cs typeface="Courier New" charset="0"/>
              </a:rPr>
              <a:t>from</a:t>
            </a:r>
            <a:r>
              <a:rPr lang="en-US" sz="1800" dirty="0">
                <a:latin typeface="Courier New" charset="0"/>
                <a:ea typeface="Courier New" charset="0"/>
                <a:cs typeface="Courier New" charset="0"/>
              </a:rPr>
              <a:t> nutrition </a:t>
            </a:r>
            <a:r>
              <a:rPr lang="en-US" sz="1800" b="1" dirty="0">
                <a:latin typeface="Courier New" charset="0"/>
                <a:ea typeface="Courier New" charset="0"/>
                <a:cs typeface="Courier New" charset="0"/>
              </a:rPr>
              <a:t>end</a:t>
            </a:r>
            <a:r>
              <a:rPr lang="en-US" sz="1800" dirty="0">
                <a:latin typeface="Courier New" charset="0"/>
                <a:ea typeface="Courier New" charset="0"/>
                <a:cs typeface="Courier New" charset="0"/>
              </a:rPr>
              <a:t>) </a:t>
            </a:r>
          </a:p>
          <a:p>
            <a:endParaRPr lang="en-US" sz="2400" dirty="0" smtClean="0"/>
          </a:p>
          <a:p>
            <a:pPr marL="342900" indent="-342900" eaLnBrk="1" hangingPunct="1">
              <a:spcAft>
                <a:spcPts val="1800"/>
              </a:spcAft>
              <a:buClr>
                <a:srgbClr val="4C4C4C"/>
              </a:buClr>
              <a:buSzTx/>
            </a:pPr>
            <a:r>
              <a:rPr lang="en-US" sz="2200" dirty="0" smtClean="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9</a:t>
            </a:r>
            <a:r>
              <a:rPr lang="mr-IN" sz="2200" dirty="0" smtClean="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smtClean="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a:t>
            </a:r>
            <a:r>
              <a:rPr lang="en-US" sz="2200" dirty="0" smtClean="0">
                <a:latin typeface="Courier New" charset="0"/>
                <a:ea typeface="Courier New" charset="0"/>
                <a:cs typeface="Courier New" charset="0"/>
              </a:rPr>
              <a:t>rade-list =[list</a:t>
            </a:r>
            <a:r>
              <a:rPr lang="en-US" sz="2200" dirty="0">
                <a:latin typeface="Courier New" charset="0"/>
                <a:ea typeface="Courier New" charset="0"/>
                <a:cs typeface="Courier New" charset="0"/>
              </a:rPr>
              <a:t>: 68, 64, 62, 100, 100, 68, 67] </a:t>
            </a:r>
          </a:p>
          <a:p>
            <a:pPr fontAlgn="ctr"/>
            <a:endParaRPr lang="en-US" sz="2400" dirty="0" smtClean="0"/>
          </a:p>
          <a:p>
            <a:pPr marL="344488" indent="-327025" fontAlgn="ctr">
              <a:buClr>
                <a:schemeClr val="bg1"/>
              </a:buClr>
              <a:tabLst>
                <a:tab pos="1655763" algn="l"/>
                <a:tab pos="2227263" algn="l"/>
                <a:tab pos="4746625" algn="l"/>
              </a:tabLst>
            </a:pPr>
            <a:r>
              <a:rPr lang="en-US" sz="2200" dirty="0" smtClean="0"/>
              <a:t>Which </a:t>
            </a:r>
            <a:r>
              <a:rPr lang="en-US" sz="2200" dirty="0"/>
              <a:t>measure </a:t>
            </a:r>
            <a:r>
              <a:rPr lang="en-US" sz="2200" dirty="0" smtClean="0"/>
              <a:t>gives </a:t>
            </a:r>
            <a:r>
              <a:rPr lang="en-US" sz="2200" dirty="0"/>
              <a:t>the best indication of how the class did</a:t>
            </a:r>
            <a:r>
              <a:rPr lang="en-US" sz="2200" dirty="0" smtClean="0"/>
              <a:t>?</a:t>
            </a:r>
          </a:p>
          <a:p>
            <a:pPr lvl="1" fontAlgn="ctr"/>
            <a:r>
              <a:rPr lang="en-US" sz="2000" dirty="0" smtClean="0"/>
              <a:t>mean</a:t>
            </a:r>
            <a:r>
              <a:rPr lang="en-US" sz="2000" dirty="0"/>
              <a:t>: 75.57</a:t>
            </a:r>
          </a:p>
          <a:p>
            <a:pPr lvl="1" fontAlgn="ctr"/>
            <a:r>
              <a:rPr lang="en-US" sz="2000" dirty="0"/>
              <a:t>median: 68</a:t>
            </a:r>
          </a:p>
          <a:p>
            <a:pPr lvl="1" fontAlgn="ctr"/>
            <a:r>
              <a:rPr lang="en-US" sz="2000" dirty="0"/>
              <a:t>mode: </a:t>
            </a:r>
            <a:r>
              <a:rPr lang="en-US" sz="2000" dirty="0" smtClean="0"/>
              <a:t>69</a:t>
            </a:r>
          </a:p>
          <a:p>
            <a:pPr lvl="1" fontAlgn="ctr"/>
            <a:endParaRPr lang="en-US" sz="2000" dirty="0"/>
          </a:p>
          <a:p>
            <a:pPr marL="344488" indent="-344488" fontAlgn="ctr">
              <a:buClr>
                <a:schemeClr val="bg1"/>
              </a:buClr>
            </a:pPr>
            <a:r>
              <a:rPr lang="en-US" sz="2200" dirty="0" smtClean="0"/>
              <a:t>Outliers</a:t>
            </a:r>
            <a:endParaRPr lang="en-US" sz="2200" dirty="0"/>
          </a:p>
          <a:p>
            <a:pPr lvl="1" fontAlgn="ctr"/>
            <a:endParaRPr lang="en-US" sz="20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r>
              <a:rPr lang="en-US" sz="2200" dirty="0" smtClean="0"/>
              <a: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Goals for this Workshop</a:t>
            </a:r>
            <a:endParaRPr lang="en-US" dirty="0"/>
          </a:p>
        </p:txBody>
      </p:sp>
      <p:sp>
        <p:nvSpPr>
          <p:cNvPr id="18434" name="Content Placeholder 2"/>
          <p:cNvSpPr>
            <a:spLocks noGrp="1"/>
          </p:cNvSpPr>
          <p:nvPr>
            <p:ph idx="1"/>
          </p:nvPr>
        </p:nvSpPr>
        <p:spPr/>
        <p:txBody>
          <a:bodyPr/>
          <a:lstStyle/>
          <a:p>
            <a:pPr>
              <a:lnSpc>
                <a:spcPct val="150000"/>
              </a:lnSpc>
            </a:pPr>
            <a:r>
              <a:rPr lang="en-US" altLang="en-US" dirty="0" smtClean="0">
                <a:ea typeface="ＭＳ Ｐゴシック" charset="-128"/>
                <a:cs typeface="Helvetica" charset="0"/>
              </a:rPr>
              <a:t>Understand what “Data Science” is, </a:t>
            </a:r>
            <a:r>
              <a:rPr lang="en-US" altLang="en-US" dirty="0" smtClean="0">
                <a:ea typeface="ＭＳ Ｐゴシック" charset="-128"/>
                <a:cs typeface="Helvetica" charset="0"/>
              </a:rPr>
              <a:t>why it </a:t>
            </a:r>
            <a:r>
              <a:rPr lang="en-US" altLang="en-US" dirty="0" smtClean="0">
                <a:ea typeface="ＭＳ Ｐゴシック" charset="-128"/>
                <a:cs typeface="Helvetica" charset="0"/>
              </a:rPr>
              <a:t>matters</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Get comfortable with </a:t>
            </a:r>
            <a:r>
              <a:rPr lang="en-US" altLang="en-US" dirty="0" smtClean="0">
                <a:ea typeface="ＭＳ Ｐゴシック" charset="-128"/>
                <a:cs typeface="Helvetica" charset="0"/>
              </a:rPr>
              <a:t>programming in </a:t>
            </a:r>
            <a:r>
              <a:rPr lang="en-US" altLang="en-US" dirty="0" err="1" smtClean="0">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a:t>
            </a:r>
            <a:r>
              <a:rPr lang="en-US" altLang="en-US" dirty="0" smtClean="0">
                <a:ea typeface="ＭＳ Ｐゴシック" charset="-128"/>
                <a:cs typeface="Helvetica" charset="0"/>
              </a:rPr>
              <a:t>pedagogy</a:t>
            </a:r>
          </a:p>
          <a:p>
            <a:pPr>
              <a:lnSpc>
                <a:spcPct val="150000"/>
              </a:lnSpc>
            </a:pPr>
            <a:r>
              <a:rPr lang="en-US" altLang="en-US" i="1" dirty="0" smtClean="0">
                <a:ea typeface="ＭＳ Ｐゴシック" charset="-128"/>
                <a:cs typeface="Helvetica" charset="0"/>
              </a:rPr>
              <a:t>Get your feedback</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4" name="Rectangle 3"/>
          <p:cNvSpPr>
            <a:spLocks noChangeArrowheads="1"/>
          </p:cNvSpPr>
          <p:nvPr/>
        </p:nvSpPr>
        <p:spPr bwMode="auto">
          <a:xfrm>
            <a:off x="304800" y="1819275"/>
            <a:ext cx="8610600"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400" i="1" dirty="0" smtClean="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sz="2400" i="1" dirty="0" smtClean="0"/>
              <a:t>?</a:t>
            </a:r>
            <a:r>
              <a:rPr lang="en-US" altLang="en-US" sz="2400" i="1" dirty="0" smtClean="0">
                <a:latin typeface="Arial" charset="0"/>
                <a:ea typeface="Arial" charset="0"/>
                <a:cs typeface="Arial" charset="0"/>
              </a:rPr>
              <a:t>”</a:t>
            </a: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findings on </a:t>
            </a:r>
            <a:r>
              <a:rPr lang="en-US" sz="2000" dirty="0">
                <a:latin typeface="Arial" charset="0"/>
                <a:ea typeface="Arial" charset="0"/>
                <a:cs typeface="Arial" charset="0"/>
              </a:rPr>
              <a:t>Page </a:t>
            </a:r>
            <a:r>
              <a:rPr lang="en-US" sz="2000" dirty="0" smtClean="0">
                <a:latin typeface="Arial" charset="0"/>
                <a:ea typeface="Arial" charset="0"/>
                <a:cs typeface="Arial" charset="0"/>
              </a:rPr>
              <a:t>7</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1109134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Project: Centers of </a:t>
            </a:r>
            <a:r>
              <a:rPr lang="en-US" dirty="0" smtClean="0"/>
              <a:t>Your </a:t>
            </a:r>
            <a:r>
              <a:rPr lang="en-US" dirty="0" smtClean="0"/>
              <a:t>Dataset</a:t>
            </a:r>
            <a:endParaRPr lang="en-US" dirty="0"/>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smtClean="0"/>
              <a:t>Answer Question 4</a:t>
            </a:r>
            <a:endParaRPr lang="en-US" sz="20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4</a:t>
            </a:r>
            <a:endParaRPr lang="en-US"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508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4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Let’s go through the code together</a:t>
            </a:r>
            <a:r>
              <a:rPr lang="mr-IN" altLang="en-US" sz="2400" dirty="0" smtClean="0">
                <a:latin typeface="Arial" charset="0"/>
                <a:ea typeface="Arial" charset="0"/>
                <a:cs typeface="Arial" charset="0"/>
              </a:rPr>
              <a:t>…</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What new functions do you see here?</a:t>
            </a:r>
          </a:p>
          <a:p>
            <a:pPr marL="342900" indent="-342900">
              <a:buClr>
                <a:schemeClr val="bg1"/>
              </a:buClr>
            </a:pPr>
            <a:r>
              <a:rPr lang="en-US" altLang="en-US" sz="2400" dirty="0" smtClean="0">
                <a:latin typeface="Arial" charset="0"/>
                <a:ea typeface="Arial" charset="0"/>
                <a:cs typeface="Arial" charset="0"/>
              </a:rPr>
              <a:t>What are their contracts?</a:t>
            </a:r>
            <a:endParaRPr lang="en-US" sz="2400" dirty="0">
              <a:latin typeface="Arial" charset="0"/>
              <a:ea typeface="Arial" charset="0"/>
              <a:cs typeface="Arial" charset="0"/>
            </a:endParaRPr>
          </a:p>
          <a:p>
            <a:r>
              <a:rPr lang="en-US" sz="2200" dirty="0">
                <a:solidFill>
                  <a:schemeClr val="accent1"/>
                </a:solidFill>
                <a:latin typeface="Courier New" charset="0"/>
                <a:ea typeface="Courier New" charset="0"/>
                <a:cs typeface="Courier New" charset="0"/>
              </a:rPr>
              <a:t># bar-chart : List&lt;String&gt; List&lt;Number&gt; -&gt; </a:t>
            </a:r>
            <a:r>
              <a:rPr lang="en-US" sz="2200" dirty="0" smtClean="0">
                <a:solidFill>
                  <a:schemeClr val="accent1"/>
                </a:solidFill>
                <a:latin typeface="Courier New" charset="0"/>
                <a:ea typeface="Courier New" charset="0"/>
                <a:cs typeface="Courier New" charset="0"/>
              </a:rPr>
              <a:t>Series</a:t>
            </a:r>
          </a:p>
          <a:p>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pie-chart : List&lt;String&gt; List&lt;Number&gt; -&gt; Series</a:t>
            </a: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Practice reading your charts on Page 11</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smtClean="0">
                <a:latin typeface="Arial" charset="0"/>
                <a:ea typeface="Arial" charset="0"/>
                <a:cs typeface="Arial" charset="0"/>
              </a:rPr>
              <a:t>Turn to Page 12</a:t>
            </a:r>
            <a:r>
              <a:rPr lang="mr-IN" altLang="en-US" sz="2200" dirty="0" smtClean="0">
                <a:latin typeface="Arial" charset="0"/>
                <a:ea typeface="Arial" charset="0"/>
                <a:cs typeface="Arial" charset="0"/>
              </a:rPr>
              <a:t>…</a:t>
            </a:r>
            <a:endParaRPr lang="en-US" alt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What’s different about this bar chart?</a:t>
            </a:r>
          </a:p>
          <a:p>
            <a:r>
              <a:rPr lang="en-US" sz="2200" dirty="0" smtClean="0">
                <a:solidFill>
                  <a:schemeClr val="accent1"/>
                </a:solidFill>
                <a:latin typeface="Courier New" charset="0"/>
                <a:ea typeface="Courier New" charset="0"/>
                <a:cs typeface="Courier New" charset="0"/>
              </a:rPr>
              <a:t># </a:t>
            </a:r>
            <a:r>
              <a:rPr lang="en-US" sz="2200" dirty="0" err="1" smtClean="0">
                <a:solidFill>
                  <a:schemeClr val="accent1"/>
                </a:solidFill>
                <a:latin typeface="Courier New" charset="0"/>
                <a:ea typeface="Courier New" charset="0"/>
                <a:cs typeface="Courier New" charset="0"/>
              </a:rPr>
              <a:t>freq</a:t>
            </a:r>
            <a:r>
              <a:rPr lang="en-US" sz="2200" dirty="0" smtClean="0">
                <a:solidFill>
                  <a:schemeClr val="accent1"/>
                </a:solidFill>
                <a:latin typeface="Courier New" charset="0"/>
                <a:ea typeface="Courier New" charset="0"/>
                <a:cs typeface="Courier New" charset="0"/>
              </a:rPr>
              <a:t>-bar-chart </a:t>
            </a:r>
            <a:r>
              <a:rPr lang="en-US" sz="2200" dirty="0">
                <a:solidFill>
                  <a:schemeClr val="accent1"/>
                </a:solidFill>
                <a:latin typeface="Courier New" charset="0"/>
                <a:ea typeface="Courier New" charset="0"/>
                <a:cs typeface="Courier New" charset="0"/>
              </a:rPr>
              <a:t>: List&lt;String&gt; </a:t>
            </a:r>
            <a:r>
              <a:rPr lang="en-US" sz="2200" dirty="0" smtClean="0">
                <a:solidFill>
                  <a:schemeClr val="accent1"/>
                </a:solidFill>
                <a:latin typeface="Courier New" charset="0"/>
                <a:ea typeface="Courier New" charset="0"/>
                <a:cs typeface="Courier New" charset="0"/>
              </a:rPr>
              <a:t>-&gt; Series</a:t>
            </a:r>
          </a:p>
          <a:p>
            <a:endParaRPr lang="en-US" alt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Create a frequency chart chart for the </a:t>
            </a:r>
            <a:r>
              <a:rPr lang="en-US" altLang="en-US" sz="2200" dirty="0" smtClean="0">
                <a:latin typeface="Courier New" charset="0"/>
                <a:ea typeface="Courier New" charset="0"/>
                <a:cs typeface="Courier New" charset="0"/>
              </a:rPr>
              <a:t>party</a:t>
            </a:r>
            <a:r>
              <a:rPr lang="en-US" altLang="en-US" sz="2200" dirty="0" smtClean="0">
                <a:latin typeface="Arial" charset="0"/>
                <a:ea typeface="Arial" charset="0"/>
                <a:cs typeface="Arial" charset="0"/>
              </a:rPr>
              <a:t> column in the </a:t>
            </a:r>
            <a:r>
              <a:rPr lang="en-US" altLang="en-US" sz="2200" dirty="0" smtClean="0">
                <a:latin typeface="Courier New" charset="0"/>
                <a:ea typeface="Courier New" charset="0"/>
                <a:cs typeface="Courier New" charset="0"/>
              </a:rPr>
              <a:t>presidents</a:t>
            </a:r>
            <a:r>
              <a:rPr lang="en-US" altLang="en-US" sz="2200" dirty="0" smtClean="0">
                <a:latin typeface="Arial" charset="0"/>
                <a:ea typeface="Arial" charset="0"/>
                <a:cs typeface="Arial" charset="0"/>
              </a:rPr>
              <a:t> dataset.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smtClean="0">
                <a:latin typeface="Courier New" charset="0"/>
                <a:ea typeface="Courier New" charset="0"/>
                <a:cs typeface="Courier New" charset="0"/>
              </a:rPr>
              <a:t>continent </a:t>
            </a:r>
            <a:r>
              <a:rPr lang="en-US" altLang="en-US" sz="2200" dirty="0" smtClean="0">
                <a:latin typeface="Arial" charset="0"/>
                <a:ea typeface="Arial" charset="0"/>
                <a:cs typeface="Arial" charset="0"/>
              </a:rPr>
              <a:t>column </a:t>
            </a:r>
            <a:r>
              <a:rPr lang="en-US" altLang="en-US" sz="2200" dirty="0">
                <a:latin typeface="Arial" charset="0"/>
                <a:ea typeface="Arial" charset="0"/>
                <a:cs typeface="Arial" charset="0"/>
              </a:rPr>
              <a:t>in the </a:t>
            </a:r>
            <a:r>
              <a:rPr lang="en-US" altLang="en-US" sz="2200" dirty="0" smtClean="0">
                <a:latin typeface="Courier New" charset="0"/>
                <a:ea typeface="Courier New" charset="0"/>
                <a:cs typeface="Courier New" charset="0"/>
              </a:rPr>
              <a:t>countries </a:t>
            </a:r>
            <a:r>
              <a:rPr lang="en-US" altLang="en-US" sz="2200" dirty="0" smtClean="0">
                <a:latin typeface="Arial" charset="0"/>
                <a:ea typeface="Arial" charset="0"/>
                <a:cs typeface="Arial" charset="0"/>
              </a:rPr>
              <a:t>dataset</a:t>
            </a:r>
            <a:r>
              <a:rPr lang="en-US" altLang="en-US" sz="2200" dirty="0">
                <a:latin typeface="Arial" charset="0"/>
                <a:ea typeface="Arial" charset="0"/>
                <a:cs typeface="Arial" charset="0"/>
              </a:rPr>
              <a:t>.</a:t>
            </a: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For more practice reading charts, complete Pages 13-16</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Project: Visualizing Your Dataset</a:t>
            </a:r>
            <a:endParaRPr lang="en-US" dirty="0"/>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smtClean="0"/>
              <a:t>Open your Final Project files (code and report)</a:t>
            </a:r>
            <a:endParaRPr lang="en-US" sz="2200" dirty="0"/>
          </a:p>
          <a:p>
            <a:pPr marL="234950" indent="-217488" fontAlgn="ctr">
              <a:buClr>
                <a:schemeClr val="bg1"/>
              </a:buClr>
            </a:pPr>
            <a:endParaRPr lang="en-US" sz="2200" dirty="0"/>
          </a:p>
          <a:p>
            <a:pPr marL="234950" indent="-217488" fontAlgn="ctr">
              <a:buClr>
                <a:schemeClr val="bg1"/>
              </a:buClr>
            </a:pPr>
            <a:r>
              <a:rPr lang="en-US" sz="2200" dirty="0" smtClean="0"/>
              <a:t>Use the new visualization functions you’ve just learned to work with </a:t>
            </a:r>
            <a:r>
              <a:rPr lang="en-US" sz="2200" b="1" dirty="0" smtClean="0"/>
              <a:t>your</a:t>
            </a:r>
            <a:r>
              <a:rPr lang="en-US" sz="2200" dirty="0" smtClean="0"/>
              <a:t> dataset.</a:t>
            </a:r>
          </a:p>
          <a:p>
            <a:pPr marL="234950" indent="-217488" fontAlgn="ctr">
              <a:buClr>
                <a:schemeClr val="bg1"/>
              </a:buClr>
            </a:pPr>
            <a:endParaRPr lang="en-US" sz="2200" dirty="0"/>
          </a:p>
          <a:p>
            <a:pPr marL="234950" indent="-217488" fontAlgn="ctr">
              <a:buClr>
                <a:schemeClr val="bg1"/>
              </a:buClr>
            </a:pPr>
            <a:r>
              <a:rPr lang="en-US" sz="2200" dirty="0" smtClean="0"/>
              <a:t>Answer Questions 5 and 6</a:t>
            </a:r>
            <a:endParaRPr lang="en-US" sz="22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5</a:t>
            </a:r>
            <a:endParaRPr lang="en-US" dirty="0"/>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smtClean="0">
                <a:latin typeface="Arial" charset="0"/>
                <a:ea typeface="Arial" charset="0"/>
                <a:cs typeface="Arial" charset="0"/>
              </a:rPr>
              <a:t>“</a:t>
            </a:r>
            <a:r>
              <a:rPr lang="en-US" sz="2000" i="1" dirty="0" smtClean="0"/>
              <a:t>A </a:t>
            </a:r>
            <a:r>
              <a:rPr lang="en-US" sz="2000" i="1" dirty="0"/>
              <a:t>stranger invites you to play a game. You start by guessing a number between 2 and 12. The stranger rolls two dice, and add the numbers together. If that sum is the number you guessed, you win the jackpot, but if </a:t>
            </a:r>
            <a:r>
              <a:rPr lang="en-US" sz="2000" i="1" dirty="0"/>
              <a:t> </a:t>
            </a:r>
            <a:r>
              <a:rPr lang="en-US" sz="2000" i="1" dirty="0" smtClean="0"/>
              <a:t>		</a:t>
            </a:r>
            <a:r>
              <a:rPr lang="en-US" sz="2000" i="1" dirty="0" smtClean="0"/>
              <a:t>your </a:t>
            </a:r>
            <a:r>
              <a:rPr lang="en-US" sz="2000" i="1" dirty="0"/>
              <a:t>number is wrong, then you lose your money. What </a:t>
            </a:r>
            <a:r>
              <a:rPr lang="en-US" sz="2000" i="1" dirty="0" smtClean="0"/>
              <a:t>					are </a:t>
            </a:r>
            <a:r>
              <a:rPr lang="en-US" sz="2000" i="1" dirty="0"/>
              <a:t>your odds of </a:t>
            </a:r>
            <a:r>
              <a:rPr lang="en-US" sz="2000" i="1" dirty="0" smtClean="0"/>
              <a:t>winning </a:t>
            </a:r>
            <a:r>
              <a:rPr lang="en-US" sz="2000" i="1" dirty="0"/>
              <a:t>this </a:t>
            </a:r>
            <a:r>
              <a:rPr lang="en-US" sz="2000" i="1" dirty="0" smtClean="0"/>
              <a:t>game</a:t>
            </a:r>
            <a:r>
              <a:rPr lang="en-US" sz="2000" i="1" dirty="0"/>
              <a:t>? Are </a:t>
            </a:r>
            <a:r>
              <a:rPr lang="en-US" sz="2000" i="1" dirty="0" smtClean="0"/>
              <a:t>				they </a:t>
            </a:r>
            <a:r>
              <a:rPr lang="en-US" sz="2000" i="1" dirty="0"/>
              <a:t>good enough that it’s </a:t>
            </a:r>
            <a:r>
              <a:rPr lang="en-US" sz="2000" i="1" dirty="0" smtClean="0"/>
              <a:t>worth </a:t>
            </a:r>
            <a:r>
              <a:rPr lang="en-US" sz="2000" i="1" dirty="0" smtClean="0"/>
              <a:t>playing?</a:t>
            </a:r>
          </a:p>
          <a:p>
            <a:pPr eaLnBrk="1" hangingPunct="1">
              <a:lnSpc>
                <a:spcPct val="150000"/>
              </a:lnSpc>
              <a:spcAft>
                <a:spcPts val="1800"/>
              </a:spcAft>
              <a:buClr>
                <a:srgbClr val="4C4C4C"/>
              </a:buClr>
              <a:buSzTx/>
              <a:buNone/>
              <a:tabLst/>
            </a:pPr>
            <a:endParaRPr lang="en-US" sz="2000" dirty="0" smtClean="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smtClean="0">
                <a:latin typeface="Arial" charset="0"/>
                <a:ea typeface="Arial" charset="0"/>
                <a:cs typeface="Arial" charset="0"/>
              </a:rPr>
              <a:t>Write </a:t>
            </a:r>
            <a:r>
              <a:rPr lang="en-US" sz="2000" dirty="0">
                <a:latin typeface="Arial" charset="0"/>
                <a:ea typeface="Arial" charset="0"/>
                <a:cs typeface="Arial" charset="0"/>
              </a:rPr>
              <a:t>your </a:t>
            </a:r>
            <a:r>
              <a:rPr lang="en-US" sz="2000" dirty="0" smtClean="0">
                <a:latin typeface="Arial" charset="0"/>
                <a:ea typeface="Arial" charset="0"/>
                <a:cs typeface="Arial" charset="0"/>
              </a:rPr>
              <a:t>hypothesis </a:t>
            </a:r>
            <a:r>
              <a:rPr lang="en-US" sz="2000" dirty="0" smtClean="0">
                <a:latin typeface="Arial" charset="0"/>
                <a:ea typeface="Arial" charset="0"/>
                <a:cs typeface="Arial" charset="0"/>
              </a:rPr>
              <a:t>on </a:t>
            </a:r>
            <a:r>
              <a:rPr lang="en-US" sz="2000" dirty="0">
                <a:latin typeface="Arial" charset="0"/>
                <a:ea typeface="Arial" charset="0"/>
                <a:cs typeface="Arial" charset="0"/>
              </a:rPr>
              <a:t>Page </a:t>
            </a:r>
            <a:r>
              <a:rPr lang="en-US" sz="2000" dirty="0" smtClean="0">
                <a:latin typeface="Arial" charset="0"/>
                <a:ea typeface="Arial" charset="0"/>
                <a:cs typeface="Arial" charset="0"/>
              </a:rPr>
              <a:t>17</a:t>
            </a:r>
            <a:endParaRPr lang="en-US" sz="2000" dirty="0">
              <a:latin typeface="Arial" charset="0"/>
              <a:ea typeface="Arial" charset="0"/>
              <a:cs typeface="Arial" charset="0"/>
            </a:endParaRPr>
          </a:p>
        </p:txBody>
      </p:sp>
      <p:pic>
        <p:nvPicPr>
          <p:cNvPr id="3" name="Picture 2"/>
          <p:cNvPicPr>
            <a:picLocks noChangeAspect="1"/>
          </p:cNvPicPr>
          <p:nvPr/>
        </p:nvPicPr>
        <p:blipFill>
          <a:blip r:embed="rId2"/>
          <a:stretch>
            <a:fillRect/>
          </a:stretch>
        </p:blipFill>
        <p:spPr>
          <a:xfrm>
            <a:off x="609600" y="3429000"/>
            <a:ext cx="3352800" cy="2156968"/>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99227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77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smtClean="0">
                <a:latin typeface="Arial" charset="0"/>
                <a:ea typeface="Arial" charset="0"/>
                <a:cs typeface="Arial" charset="0"/>
              </a:rPr>
              <a:t>Open the </a:t>
            </a:r>
            <a:r>
              <a:rPr lang="en-US" sz="2200" dirty="0" smtClean="0">
                <a:latin typeface="Arial" charset="0"/>
                <a:ea typeface="Arial" charset="0"/>
                <a:cs typeface="Arial" charset="0"/>
                <a:hlinkClick r:id="rId2"/>
              </a:rPr>
              <a:t>Unit 5 Starter File</a:t>
            </a:r>
            <a:r>
              <a:rPr lang="en-US" sz="2200" dirty="0" smtClean="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smtClean="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roll-dice(100)</a:t>
            </a:r>
            <a:endParaRPr lang="en-US" sz="2200" dirty="0" smtClean="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smtClean="0">
                <a:latin typeface="Arial" charset="0"/>
                <a:ea typeface="Arial" charset="0"/>
                <a:cs typeface="Arial" charset="0"/>
              </a:rPr>
              <a:t>What is the contract for </a:t>
            </a:r>
            <a:r>
              <a:rPr lang="en-US" sz="2200" dirty="0" smtClean="0">
                <a:latin typeface="Courier New" charset="0"/>
                <a:ea typeface="Courier New" charset="0"/>
                <a:cs typeface="Courier New" charset="0"/>
              </a:rPr>
              <a:t>roll-dice</a:t>
            </a:r>
            <a:r>
              <a:rPr lang="en-US" sz="2200" dirty="0" smtClean="0">
                <a:latin typeface="Arial" charset="0"/>
                <a:ea typeface="Arial" charset="0"/>
                <a:cs typeface="Arial" charset="0"/>
              </a:rPr>
              <a:t>?</a:t>
            </a:r>
          </a:p>
          <a:p>
            <a:pPr lvl="1" indent="0" eaLnBrk="1" hangingPunct="1">
              <a:spcBef>
                <a:spcPts val="0"/>
              </a:spcBef>
              <a:spcAft>
                <a:spcPts val="0"/>
              </a:spcAft>
              <a:buClr>
                <a:srgbClr val="4C4C4C"/>
              </a:buClr>
              <a:buSzTx/>
              <a:buNone/>
            </a:pPr>
            <a:r>
              <a:rPr lang="en-US" sz="2400" dirty="0" smtClean="0">
                <a:solidFill>
                  <a:schemeClr val="accent1"/>
                </a:solidFill>
                <a:latin typeface="Courier New" charset="0"/>
                <a:ea typeface="Courier New" charset="0"/>
                <a:cs typeface="Courier New" charset="0"/>
              </a:rPr>
              <a:t># roll-dice: </a:t>
            </a:r>
            <a:r>
              <a:rPr lang="en-US" sz="2400" dirty="0" smtClean="0">
                <a:solidFill>
                  <a:schemeClr val="accent1"/>
                </a:solidFill>
                <a:latin typeface="Courier New" charset="0"/>
                <a:ea typeface="Courier New" charset="0"/>
                <a:cs typeface="Courier New" charset="0"/>
                <a:sym typeface="Wingdings"/>
              </a:rPr>
              <a:t>Number  </a:t>
            </a:r>
            <a:r>
              <a:rPr lang="en-US" sz="2400" dirty="0">
                <a:solidFill>
                  <a:schemeClr val="accent1"/>
                </a:solidFill>
                <a:latin typeface="Courier New" charset="0"/>
                <a:ea typeface="Courier New" charset="0"/>
                <a:cs typeface="Courier New" charset="0"/>
              </a:rPr>
              <a:t>List&lt;Number</a:t>
            </a:r>
            <a:r>
              <a:rPr lang="en-US" sz="2400" dirty="0" smtClean="0">
                <a:solidFill>
                  <a:schemeClr val="accent1"/>
                </a:solidFill>
                <a:latin typeface="Courier New" charset="0"/>
                <a:ea typeface="Courier New" charset="0"/>
                <a:cs typeface="Courier New" charset="0"/>
              </a:rPr>
              <a:t>&gt;</a:t>
            </a:r>
            <a:endParaRPr lang="en-US" sz="2200" dirty="0" smtClean="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smtClean="0">
                <a:latin typeface="Arial" charset="0"/>
                <a:ea typeface="Arial" charset="0"/>
                <a:cs typeface="Arial" charset="0"/>
              </a:rPr>
              <a:t>Will </a:t>
            </a:r>
            <a:r>
              <a:rPr lang="en-US" sz="1800" dirty="0" smtClean="0">
                <a:latin typeface="Courier New" charset="0"/>
                <a:ea typeface="Courier New" charset="0"/>
                <a:cs typeface="Courier New" charset="0"/>
              </a:rPr>
              <a:t>roll-dice(10) </a:t>
            </a:r>
            <a:r>
              <a:rPr lang="en-US" sz="2200" dirty="0" smtClean="0">
                <a:latin typeface="Arial" charset="0"/>
                <a:ea typeface="Arial" charset="0"/>
                <a:cs typeface="Arial" charset="0"/>
              </a:rPr>
              <a:t>always return the same thing?</a:t>
            </a:r>
            <a:endParaRPr lang="en-US" sz="2200" dirty="0">
              <a:latin typeface="Arial" charset="0"/>
              <a:ea typeface="Arial" charset="0"/>
              <a:cs typeface="Arial" charset="0"/>
            </a:endParaRP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93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Use </a:t>
            </a:r>
            <a:r>
              <a:rPr lang="en-US" sz="1800" dirty="0" smtClean="0">
                <a:latin typeface="Courier New" charset="0"/>
                <a:ea typeface="Courier New" charset="0"/>
                <a:cs typeface="Courier New" charset="0"/>
              </a:rPr>
              <a:t>roll-dice(10000)</a:t>
            </a:r>
            <a:r>
              <a:rPr lang="en-US" sz="2200" dirty="0">
                <a:latin typeface="Arial" charset="0"/>
                <a:ea typeface="Arial" charset="0"/>
                <a:cs typeface="Arial" charset="0"/>
              </a:rPr>
              <a:t> </a:t>
            </a:r>
            <a:r>
              <a:rPr lang="en-US" sz="2200" dirty="0" smtClean="0">
                <a:latin typeface="Arial" charset="0"/>
                <a:ea typeface="Arial" charset="0"/>
                <a:cs typeface="Arial" charset="0"/>
              </a:rPr>
              <a:t>to define a list of 10,000 sample rolls. </a:t>
            </a:r>
          </a:p>
          <a:p>
            <a:pPr marL="342900" indent="-342900" eaLnBrk="1" hangingPunct="1">
              <a:spcAft>
                <a:spcPts val="1800"/>
              </a:spcAft>
              <a:buClr>
                <a:srgbClr val="4C4C4C"/>
              </a:buClr>
              <a:buSzTx/>
            </a:pPr>
            <a:r>
              <a:rPr lang="en-US" sz="2200" dirty="0" smtClean="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smtClean="0">
                <a:latin typeface="Arial" charset="0"/>
                <a:ea typeface="Arial" charset="0"/>
                <a:cs typeface="Arial" charset="0"/>
              </a:rPr>
              <a:t>7 is certainly the </a:t>
            </a:r>
            <a:r>
              <a:rPr lang="en-US" sz="2200" i="1" dirty="0" smtClean="0">
                <a:latin typeface="Arial" charset="0"/>
                <a:ea typeface="Arial" charset="0"/>
                <a:cs typeface="Arial" charset="0"/>
              </a:rPr>
              <a:t>best </a:t>
            </a:r>
            <a:r>
              <a:rPr lang="en-US" sz="2200" dirty="0" smtClean="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smtClean="0">
                <a:latin typeface="Arial" charset="0"/>
                <a:ea typeface="Arial" charset="0"/>
                <a:cs typeface="Arial" charset="0"/>
              </a:rPr>
              <a:t>Will it come up at least 50% of the time, or are we </a:t>
            </a:r>
            <a:r>
              <a:rPr lang="en-US" sz="2200" i="1" dirty="0" smtClean="0">
                <a:latin typeface="Arial" charset="0"/>
                <a:ea typeface="Arial" charset="0"/>
                <a:cs typeface="Arial" charset="0"/>
              </a:rPr>
              <a:t>still </a:t>
            </a:r>
            <a:r>
              <a:rPr lang="en-US" sz="2200" dirty="0" smtClean="0">
                <a:latin typeface="Arial" charset="0"/>
                <a:ea typeface="Arial" charset="0"/>
                <a:cs typeface="Arial" charset="0"/>
              </a:rPr>
              <a:t>more </a:t>
            </a:r>
            <a:r>
              <a:rPr lang="en-US" sz="2200" dirty="0" smtClean="0">
                <a:latin typeface="Arial" charset="0"/>
                <a:ea typeface="Arial" charset="0"/>
                <a:cs typeface="Arial" charset="0"/>
              </a:rPr>
              <a:t>likely to </a:t>
            </a:r>
            <a:r>
              <a:rPr lang="en-US" sz="2200" dirty="0" smtClean="0">
                <a:latin typeface="Arial" charset="0"/>
                <a:ea typeface="Arial" charset="0"/>
                <a:cs typeface="Arial" charset="0"/>
              </a:rPr>
              <a:t>with that </a:t>
            </a:r>
            <a:r>
              <a:rPr lang="en-US" sz="2200" dirty="0" smtClean="0">
                <a:latin typeface="Arial" charset="0"/>
                <a:ea typeface="Arial" charset="0"/>
                <a:cs typeface="Arial" charset="0"/>
              </a:rPr>
              <a:t>number?</a:t>
            </a:r>
          </a:p>
          <a:p>
            <a:pPr marL="342900" indent="-342900" eaLnBrk="1" hangingPunct="1">
              <a:spcAft>
                <a:spcPts val="1800"/>
              </a:spcAft>
              <a:buClr>
                <a:srgbClr val="4C4C4C"/>
              </a:buClr>
              <a:buSzTx/>
            </a:pPr>
            <a:r>
              <a:rPr lang="en-US" sz="2200" dirty="0" smtClean="0">
                <a:latin typeface="Arial" charset="0"/>
                <a:ea typeface="Arial" charset="0"/>
                <a:cs typeface="Arial" charset="0"/>
              </a:rPr>
              <a:t>We need something like a frequency-bar chart</a:t>
            </a:r>
            <a:r>
              <a:rPr lang="mr-IN" sz="2200" dirty="0" smtClean="0">
                <a:latin typeface="Arial" charset="0"/>
                <a:ea typeface="Arial" charset="0"/>
                <a:cs typeface="Arial" charset="0"/>
              </a:rPr>
              <a:t>…</a:t>
            </a:r>
            <a:endParaRPr lang="en-US" sz="2400" dirty="0"/>
          </a:p>
          <a:p>
            <a:r>
              <a:rPr lang="en-US" sz="2000" dirty="0">
                <a:latin typeface="Courier New" charset="0"/>
                <a:ea typeface="Courier New" charset="0"/>
                <a:cs typeface="Courier New" charset="0"/>
              </a:rPr>
              <a:t>dice-histogram-series = histogram(roll-dice(10000), 11</a:t>
            </a:r>
            <a:r>
              <a:rPr lang="en-US" sz="2000" dirty="0" smtClean="0">
                <a:latin typeface="Courier New" charset="0"/>
                <a:ea typeface="Courier New" charset="0"/>
                <a:cs typeface="Courier New" charset="0"/>
              </a:rPr>
              <a:t>)</a:t>
            </a:r>
          </a:p>
          <a:p>
            <a:r>
              <a:rPr lang="en-US" sz="2000" dirty="0" smtClean="0">
                <a:latin typeface="Courier New" charset="0"/>
                <a:ea typeface="Courier New" charset="0"/>
                <a:cs typeface="Courier New" charset="0"/>
              </a:rPr>
              <a:t>dice-histogram-plot </a:t>
            </a:r>
            <a:r>
              <a:rPr lang="en-US" sz="2000" dirty="0">
                <a:latin typeface="Courier New" charset="0"/>
                <a:ea typeface="Courier New" charset="0"/>
                <a:cs typeface="Courier New" charset="0"/>
              </a:rPr>
              <a:t>= plot(dice-histogram-series)</a:t>
            </a:r>
          </a:p>
          <a:p>
            <a:pPr marL="342900" indent="-342900" eaLnBrk="1" hangingPunct="1">
              <a:spcAft>
                <a:spcPts val="1800"/>
              </a:spcAft>
              <a:buClr>
                <a:srgbClr val="4C4C4C"/>
              </a:buClr>
              <a:buSzTx/>
            </a:pPr>
            <a:endParaRPr lang="en-US" sz="2200" dirty="0" smtClean="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dirty="0" smtClean="0">
                <a:latin typeface="Helvetica" charset="0"/>
                <a:ea typeface="ＭＳ Ｐゴシック" charset="-128"/>
                <a:cs typeface="Helvetica" charset="0"/>
              </a:rPr>
              <a:t>What is Data Science?</a:t>
            </a:r>
            <a:endParaRPr lang="en-US" altLang="en-US" sz="4800" dirty="0">
              <a:latin typeface="Helvetica" charset="0"/>
              <a:ea typeface="ＭＳ Ｐゴシック" charset="-128"/>
              <a:cs typeface="Helvetica" charset="0"/>
            </a:endParaRP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dirty="0" smtClean="0">
                <a:latin typeface="Helvetica" charset="0"/>
                <a:ea typeface="ＭＳ Ｐゴシック" charset="-128"/>
                <a:cs typeface="Helvetica" charset="0"/>
              </a:rPr>
              <a:t>Feedback</a:t>
            </a:r>
            <a:endParaRPr lang="en-US" altLang="en-US" sz="48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iterate type="lt">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5">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What does the second argument to </a:t>
            </a:r>
            <a:r>
              <a:rPr lang="en-US" sz="2200" dirty="0" smtClean="0">
                <a:latin typeface="Courier New" charset="0"/>
                <a:ea typeface="Courier New" charset="0"/>
                <a:cs typeface="Courier New" charset="0"/>
              </a:rPr>
              <a:t>histogram</a:t>
            </a:r>
            <a:r>
              <a:rPr lang="en-US" sz="2200" dirty="0" smtClean="0">
                <a:latin typeface="Arial" charset="0"/>
                <a:ea typeface="Arial" charset="0"/>
                <a:cs typeface="Arial" charset="0"/>
              </a:rPr>
              <a:t> mean?</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smtClean="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smtClean="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smtClean="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18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Create a histogram for the </a:t>
            </a:r>
            <a:r>
              <a:rPr lang="en-US" sz="2200" dirty="0" smtClean="0">
                <a:latin typeface="Courier New" charset="0"/>
                <a:ea typeface="Courier New" charset="0"/>
                <a:cs typeface="Courier New" charset="0"/>
              </a:rPr>
              <a:t>calories</a:t>
            </a:r>
            <a:r>
              <a:rPr lang="en-US" sz="2200" dirty="0" smtClean="0">
                <a:latin typeface="Arial" charset="0"/>
                <a:ea typeface="Arial" charset="0"/>
                <a:cs typeface="Arial" charset="0"/>
              </a:rPr>
              <a:t> column in </a:t>
            </a:r>
            <a:r>
              <a:rPr lang="en-US" sz="2200" dirty="0" smtClean="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smtClean="0">
                <a:latin typeface="Courier New" charset="0"/>
                <a:ea typeface="Courier New" charset="0"/>
                <a:cs typeface="Courier New" charset="0"/>
              </a:rPr>
              <a:t>gdp</a:t>
            </a:r>
            <a:r>
              <a:rPr lang="en-US" sz="2200" dirty="0" smtClean="0">
                <a:latin typeface="Arial" charset="0"/>
                <a:ea typeface="Arial" charset="0"/>
                <a:cs typeface="Arial" charset="0"/>
              </a:rPr>
              <a:t> column </a:t>
            </a:r>
            <a:r>
              <a:rPr lang="en-US" sz="2200" dirty="0">
                <a:latin typeface="Arial" charset="0"/>
                <a:ea typeface="Arial" charset="0"/>
                <a:cs typeface="Arial" charset="0"/>
              </a:rPr>
              <a:t>in </a:t>
            </a:r>
            <a:r>
              <a:rPr lang="en-US" sz="2200" dirty="0" smtClean="0">
                <a:latin typeface="Courier New" charset="0"/>
                <a:ea typeface="Courier New" charset="0"/>
                <a:cs typeface="Courier New" charset="0"/>
              </a:rPr>
              <a:t>countries</a:t>
            </a:r>
            <a:endParaRPr lang="en-US" sz="2200" dirty="0">
              <a:latin typeface="Courier New" charset="0"/>
              <a:ea typeface="Courier New" charset="0"/>
              <a:cs typeface="Courier New" charset="0"/>
            </a:endParaRP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
        <p:nvSpPr>
          <p:cNvPr id="7" name="Rectangle 6"/>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smtClean="0">
                <a:latin typeface="Arial" charset="0"/>
                <a:ea typeface="Arial" charset="0"/>
                <a:cs typeface="Arial" charset="0"/>
              </a:rPr>
              <a:t>“</a:t>
            </a:r>
            <a:r>
              <a:rPr lang="en-US" sz="2000" i="1" dirty="0" smtClean="0"/>
              <a:t>A </a:t>
            </a:r>
            <a:r>
              <a:rPr lang="en-US" sz="2000" i="1" dirty="0"/>
              <a:t>stranger invites you to play a game. You start by guessing a number between 2 and 12. The stranger rolls two dice, and add the numbers together. If that sum is the number you guessed, you win the jackpot, but if </a:t>
            </a:r>
            <a:r>
              <a:rPr lang="en-US" sz="2000" i="1" dirty="0"/>
              <a:t> </a:t>
            </a:r>
            <a:r>
              <a:rPr lang="en-US" sz="2000" i="1" dirty="0" smtClean="0"/>
              <a:t>		</a:t>
            </a:r>
            <a:r>
              <a:rPr lang="en-US" sz="2000" i="1" dirty="0" smtClean="0"/>
              <a:t>your </a:t>
            </a:r>
            <a:r>
              <a:rPr lang="en-US" sz="2000" i="1" dirty="0"/>
              <a:t>number is wrong, then you lose your money. What </a:t>
            </a:r>
            <a:r>
              <a:rPr lang="en-US" sz="2000" i="1" dirty="0" smtClean="0"/>
              <a:t>					are </a:t>
            </a:r>
            <a:r>
              <a:rPr lang="en-US" sz="2000" i="1" dirty="0"/>
              <a:t>your odds of </a:t>
            </a:r>
            <a:r>
              <a:rPr lang="en-US" sz="2000" i="1" dirty="0" smtClean="0"/>
              <a:t>winning </a:t>
            </a:r>
            <a:r>
              <a:rPr lang="en-US" sz="2000" i="1" dirty="0"/>
              <a:t>this </a:t>
            </a:r>
            <a:r>
              <a:rPr lang="en-US" sz="2000" i="1" dirty="0" smtClean="0"/>
              <a:t>game</a:t>
            </a:r>
            <a:r>
              <a:rPr lang="en-US" sz="2000" i="1" dirty="0"/>
              <a:t>? Are </a:t>
            </a:r>
            <a:r>
              <a:rPr lang="en-US" sz="2000" i="1" dirty="0" smtClean="0"/>
              <a:t>				they </a:t>
            </a:r>
            <a:r>
              <a:rPr lang="en-US" sz="2000" i="1" dirty="0"/>
              <a:t>good enough that it’s </a:t>
            </a:r>
            <a:r>
              <a:rPr lang="en-US" sz="2000" i="1" dirty="0" smtClean="0"/>
              <a:t>worth </a:t>
            </a:r>
            <a:r>
              <a:rPr lang="en-US" sz="2000" i="1" dirty="0" smtClean="0"/>
              <a:t>playing?</a:t>
            </a:r>
          </a:p>
          <a:p>
            <a:pPr eaLnBrk="1" hangingPunct="1">
              <a:lnSpc>
                <a:spcPct val="150000"/>
              </a:lnSpc>
              <a:spcAft>
                <a:spcPts val="1800"/>
              </a:spcAft>
              <a:buClr>
                <a:srgbClr val="4C4C4C"/>
              </a:buClr>
              <a:buSzTx/>
              <a:buNone/>
              <a:tabLst/>
            </a:pPr>
            <a:endParaRPr lang="en-US" sz="2000" dirty="0" smtClean="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smtClean="0">
                <a:latin typeface="Arial" charset="0"/>
                <a:ea typeface="Arial" charset="0"/>
                <a:cs typeface="Arial" charset="0"/>
              </a:rPr>
              <a:t>Write </a:t>
            </a:r>
            <a:r>
              <a:rPr lang="en-US" sz="2000" dirty="0">
                <a:latin typeface="Arial" charset="0"/>
                <a:ea typeface="Arial" charset="0"/>
                <a:cs typeface="Arial" charset="0"/>
              </a:rPr>
              <a:t>your </a:t>
            </a:r>
            <a:r>
              <a:rPr lang="en-US" sz="2000" dirty="0" smtClean="0">
                <a:latin typeface="Arial" charset="0"/>
                <a:ea typeface="Arial" charset="0"/>
                <a:cs typeface="Arial" charset="0"/>
              </a:rPr>
              <a:t>findings on </a:t>
            </a:r>
            <a:r>
              <a:rPr lang="en-US" sz="2000" dirty="0">
                <a:latin typeface="Arial" charset="0"/>
                <a:ea typeface="Arial" charset="0"/>
                <a:cs typeface="Arial" charset="0"/>
              </a:rPr>
              <a:t>Page </a:t>
            </a:r>
            <a:r>
              <a:rPr lang="en-US" sz="2000" dirty="0" smtClean="0">
                <a:latin typeface="Arial" charset="0"/>
                <a:ea typeface="Arial" charset="0"/>
                <a:cs typeface="Arial" charset="0"/>
              </a:rPr>
              <a:t>17</a:t>
            </a:r>
            <a:endParaRPr lang="en-US" sz="2000" dirty="0">
              <a:latin typeface="Arial" charset="0"/>
              <a:ea typeface="Arial" charset="0"/>
              <a:cs typeface="Arial" charset="0"/>
            </a:endParaRPr>
          </a:p>
        </p:txBody>
      </p:sp>
      <p:pic>
        <p:nvPicPr>
          <p:cNvPr id="8" name="Picture 7"/>
          <p:cNvPicPr>
            <a:picLocks noChangeAspect="1"/>
          </p:cNvPicPr>
          <p:nvPr/>
        </p:nvPicPr>
        <p:blipFill>
          <a:blip r:embed="rId2"/>
          <a:stretch>
            <a:fillRect/>
          </a:stretch>
        </p:blipFill>
        <p:spPr>
          <a:xfrm>
            <a:off x="609600" y="3429000"/>
            <a:ext cx="3352800" cy="2156968"/>
          </a:xfrm>
          <a:prstGeom prst="rect">
            <a:avLst/>
          </a:prstGeom>
        </p:spPr>
      </p:pic>
    </p:spTree>
    <p:extLst>
      <p:ext uri="{BB962C8B-B14F-4D97-AF65-F5344CB8AC3E}">
        <p14:creationId xmlns:p14="http://schemas.microsoft.com/office/powerpoint/2010/main" val="450443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smtClean="0">
                <a:latin typeface="Arial" charset="0"/>
                <a:ea typeface="Arial" charset="0"/>
                <a:cs typeface="Arial" charset="0"/>
              </a:rPr>
              <a:t>Turn to Page 19</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tabLst>
                <a:tab pos="2227263" algn="l"/>
                <a:tab pos="4746625" algn="l"/>
              </a:tabLst>
            </a:pPr>
            <a:r>
              <a:rPr lang="en-US" sz="2200" dirty="0"/>
              <a:t>You want to rent a shuttle bus to take people from the airport to an event. You know what time everyone’s fight lands, and they all arrive between 8am and 8pm. What would be a good bin-size to determine how many busses you’ll need</a:t>
            </a:r>
            <a:r>
              <a:rPr lang="en-US" sz="2200" dirty="0" smtClean="0"/>
              <a:t>?</a:t>
            </a:r>
            <a:endParaRPr lang="en-US" sz="2200" dirty="0"/>
          </a:p>
          <a:p>
            <a:pPr marL="342900" indent="-342900" eaLnBrk="1" hangingPunct="1">
              <a:spcAft>
                <a:spcPts val="1800"/>
              </a:spcAft>
              <a:buClr>
                <a:srgbClr val="4C4C4C"/>
              </a:buClr>
              <a:buSzTx/>
              <a:tabLst>
                <a:tab pos="2227263" algn="l"/>
                <a:tab pos="4746625" algn="l"/>
              </a:tabLst>
            </a:pPr>
            <a:r>
              <a:rPr lang="en-US" sz="2200" dirty="0" smtClean="0"/>
              <a:t>Open your Final Project files (code and report)</a:t>
            </a:r>
          </a:p>
          <a:p>
            <a:pPr marL="342900" indent="-342900" eaLnBrk="1" hangingPunct="1">
              <a:spcAft>
                <a:spcPts val="1800"/>
              </a:spcAft>
              <a:buClr>
                <a:srgbClr val="4C4C4C"/>
              </a:buClr>
              <a:buSzTx/>
              <a:tabLst>
                <a:tab pos="2227263" algn="l"/>
                <a:tab pos="4746625" algn="l"/>
              </a:tabLst>
            </a:pPr>
            <a:r>
              <a:rPr lang="en-US" sz="2200" dirty="0"/>
              <a:t>A</a:t>
            </a:r>
            <a:r>
              <a:rPr lang="en-US" sz="2200" dirty="0" smtClean="0"/>
              <a:t>nswer Question 7</a:t>
            </a:r>
            <a:endParaRPr lang="en-US" sz="22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6</a:t>
            </a:r>
            <a:endParaRPr lang="en-US" dirty="0"/>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533400" y="2331690"/>
            <a:ext cx="8455025"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3600" i="1" dirty="0" smtClean="0">
                <a:latin typeface="Arial" charset="0"/>
                <a:ea typeface="Arial" charset="0"/>
                <a:cs typeface="Arial" charset="0"/>
              </a:rPr>
              <a:t>“</a:t>
            </a:r>
            <a:r>
              <a:rPr lang="en-US" sz="3600" i="1" dirty="0"/>
              <a:t>Are </a:t>
            </a:r>
            <a:r>
              <a:rPr lang="en-US" sz="3600" i="1" dirty="0" smtClean="0"/>
              <a:t>expensive </a:t>
            </a:r>
            <a:r>
              <a:rPr lang="en-US" sz="3600" i="1" dirty="0"/>
              <a:t>restaurants </a:t>
            </a:r>
            <a:endParaRPr lang="en-US" sz="3600" i="1" dirty="0" smtClean="0"/>
          </a:p>
          <a:p>
            <a:pPr eaLnBrk="1" hangingPunct="1">
              <a:spcAft>
                <a:spcPts val="1800"/>
              </a:spcAft>
              <a:buClr>
                <a:srgbClr val="4C4C4C"/>
              </a:buClr>
              <a:buSzTx/>
              <a:buNone/>
            </a:pPr>
            <a:r>
              <a:rPr lang="en-US" sz="3600" i="1" dirty="0" smtClean="0"/>
              <a:t>generally </a:t>
            </a:r>
            <a:r>
              <a:rPr lang="en-US" sz="3600" i="1" dirty="0"/>
              <a:t>better than cheaper ones</a:t>
            </a:r>
            <a:r>
              <a:rPr lang="en-US" sz="3600" i="1" dirty="0" smtClean="0"/>
              <a:t>?</a:t>
            </a:r>
            <a:r>
              <a:rPr lang="en-US" altLang="en-US" sz="3600" i="1" dirty="0" smtClean="0">
                <a:latin typeface="Arial" charset="0"/>
                <a:ea typeface="Arial" charset="0"/>
                <a:cs typeface="Arial" charset="0"/>
              </a:rPr>
              <a:t>”</a:t>
            </a:r>
            <a:endParaRPr lang="en-US" sz="3600" i="1" dirty="0" smtClean="0">
              <a:latin typeface="Arial" charset="0"/>
              <a:ea typeface="Arial" charset="0"/>
              <a:cs typeface="Arial" charset="0"/>
            </a:endParaRPr>
          </a:p>
          <a:p>
            <a:pP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20</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Dataset: </a:t>
            </a:r>
            <a:r>
              <a:rPr lang="en-US" dirty="0" smtClean="0">
                <a:latin typeface="Courier New" charset="0"/>
                <a:ea typeface="Courier New" charset="0"/>
                <a:cs typeface="Courier New" charset="0"/>
              </a:rPr>
              <a:t>restaurants</a:t>
            </a:r>
            <a:endParaRPr lang="en-US" dirty="0">
              <a:latin typeface="Courier New" charset="0"/>
              <a:ea typeface="Courier New" charset="0"/>
              <a:cs typeface="Courier New"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gridCol w="2895600"/>
                <a:gridCol w="2895600"/>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smtClean="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 return to </a:t>
            </a:r>
            <a:r>
              <a:rPr lang="en-US" dirty="0" smtClean="0"/>
              <a:t>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3"/>
              </a:rPr>
              <a:t>Unit 6 Starter File</a:t>
            </a:r>
            <a:r>
              <a:rPr lang="en-US" altLang="en-US" sz="2400" dirty="0" smtClean="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Define </a:t>
            </a:r>
            <a:r>
              <a:rPr lang="en-US" altLang="en-US" sz="2400" dirty="0" smtClean="0">
                <a:latin typeface="Courier New" charset="0"/>
                <a:ea typeface="Courier New" charset="0"/>
                <a:cs typeface="Courier New" charset="0"/>
              </a:rPr>
              <a:t>ratings-list</a:t>
            </a:r>
            <a:r>
              <a:rPr lang="en-US" altLang="en-US" sz="2400" dirty="0" smtClean="0">
                <a:latin typeface="Arial" charset="0"/>
                <a:ea typeface="Arial" charset="0"/>
                <a:cs typeface="Arial" charset="0"/>
              </a:rPr>
              <a:t> and </a:t>
            </a:r>
            <a:r>
              <a:rPr lang="en-US" altLang="en-US" sz="2400" dirty="0" smtClean="0">
                <a:latin typeface="Courier New" charset="0"/>
                <a:ea typeface="Courier New" charset="0"/>
                <a:cs typeface="Courier New" charset="0"/>
              </a:rPr>
              <a:t>prices-list,</a:t>
            </a:r>
            <a:r>
              <a:rPr lang="en-US" altLang="en-US" sz="2400" dirty="0" smtClean="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What’s the mean </a:t>
            </a:r>
            <a:r>
              <a:rPr lang="en-US" altLang="en-US" sz="2400" dirty="0" smtClean="0">
                <a:latin typeface="Arial" charset="0"/>
                <a:ea typeface="Arial" charset="0"/>
                <a:cs typeface="Arial" charset="0"/>
              </a:rPr>
              <a:t>rating </a:t>
            </a:r>
            <a:r>
              <a:rPr lang="en-US" altLang="en-US" sz="2400" dirty="0" smtClean="0">
                <a:latin typeface="Arial" charset="0"/>
                <a:ea typeface="Arial" charset="0"/>
                <a:cs typeface="Arial" charset="0"/>
              </a:rPr>
              <a:t>of all the restaurants?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Use a histogram to visualize the prices in this table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Based on this plot, do you see a pattern </a:t>
            </a:r>
            <a:r>
              <a:rPr lang="mr-IN" altLang="en-US" sz="2400" dirty="0" smtClean="0">
                <a:latin typeface="Arial" charset="0"/>
                <a:ea typeface="Arial" charset="0"/>
                <a:cs typeface="Arial" charset="0"/>
              </a:rPr>
              <a:t>–</a:t>
            </a:r>
            <a:r>
              <a:rPr lang="en-US" altLang="en-US" sz="2400" dirty="0" smtClean="0">
                <a:latin typeface="Arial" charset="0"/>
                <a:ea typeface="Arial" charset="0"/>
                <a:cs typeface="Arial" charset="0"/>
              </a:rPr>
              <a:t> a </a:t>
            </a:r>
            <a:r>
              <a:rPr lang="en-US" altLang="en-US" sz="2400" i="1" dirty="0" smtClean="0">
                <a:latin typeface="Arial" charset="0"/>
                <a:ea typeface="Arial" charset="0"/>
                <a:cs typeface="Arial" charset="0"/>
              </a:rPr>
              <a:t>relationship – </a:t>
            </a:r>
            <a:r>
              <a:rPr lang="en-US" altLang="en-US" sz="2400" dirty="0" smtClean="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smtClean="0"/>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smtClean="0">
                <a:solidFill>
                  <a:schemeClr val="bg1"/>
                </a:solidFill>
              </a:rPr>
              <a:t>Is there a trend?</a:t>
            </a:r>
          </a:p>
          <a:p>
            <a:pPr marL="342900" indent="-342900">
              <a:lnSpc>
                <a:spcPct val="200000"/>
              </a:lnSpc>
              <a:buFont typeface="Arial" charset="0"/>
              <a:buChar char="•"/>
            </a:pPr>
            <a:r>
              <a:rPr lang="en-US" dirty="0" smtClean="0">
                <a:solidFill>
                  <a:schemeClr val="bg1"/>
                </a:solidFill>
              </a:rPr>
              <a:t>Are there </a:t>
            </a:r>
            <a:r>
              <a:rPr lang="en-US" b="1" i="1" dirty="0" smtClean="0">
                <a:solidFill>
                  <a:schemeClr val="bg1"/>
                </a:solidFill>
              </a:rPr>
              <a:t>outliers</a:t>
            </a:r>
            <a:r>
              <a:rPr lang="en-US" dirty="0" smtClean="0">
                <a:solidFill>
                  <a:schemeClr val="bg1"/>
                </a:solidFill>
              </a:rPr>
              <a:t>?</a:t>
            </a:r>
          </a:p>
          <a:p>
            <a:pPr marL="342900" indent="-342900">
              <a:lnSpc>
                <a:spcPct val="200000"/>
              </a:lnSpc>
              <a:buFont typeface="Arial" charset="0"/>
              <a:buChar char="•"/>
            </a:pPr>
            <a:r>
              <a:rPr lang="en-US" dirty="0" smtClean="0">
                <a:solidFill>
                  <a:schemeClr val="bg1"/>
                </a:solidFill>
              </a:rPr>
              <a:t>Hover over each dot.</a:t>
            </a:r>
          </a:p>
          <a:p>
            <a:pPr marL="342900" indent="-342900">
              <a:lnSpc>
                <a:spcPct val="200000"/>
              </a:lnSpc>
              <a:buFont typeface="Arial" charset="0"/>
              <a:buChar char="•"/>
            </a:pPr>
            <a:r>
              <a:rPr lang="en-US" dirty="0" smtClean="0">
                <a:solidFill>
                  <a:schemeClr val="bg1"/>
                </a:solidFill>
              </a:rPr>
              <a:t>Which dot is “Spike’s”?</a:t>
            </a:r>
          </a:p>
          <a:p>
            <a:pPr marL="342900" indent="-342900">
              <a:lnSpc>
                <a:spcPct val="200000"/>
              </a:lnSpc>
              <a:buFont typeface="Arial" charset="0"/>
              <a:buChar char="•"/>
            </a:pPr>
            <a:r>
              <a:rPr lang="en-US" dirty="0" smtClean="0">
                <a:solidFill>
                  <a:schemeClr val="bg1"/>
                </a:solidFill>
              </a:rPr>
              <a:t>Complete Page 21</a:t>
            </a:r>
            <a:r>
              <a:rPr lang="mr-IN" dirty="0" smtClean="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smtClean="0"/>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For practice, make a scatterplot showing the </a:t>
            </a:r>
            <a:r>
              <a:rPr lang="en-US" dirty="0" err="1" smtClean="0">
                <a:solidFill>
                  <a:schemeClr val="bg1"/>
                </a:solidFill>
                <a:latin typeface="Courier New" charset="0"/>
                <a:ea typeface="Courier New" charset="0"/>
                <a:cs typeface="Courier New" charset="0"/>
              </a:rPr>
              <a:t>gdp</a:t>
            </a:r>
            <a:r>
              <a:rPr lang="en-US" dirty="0" smtClean="0">
                <a:solidFill>
                  <a:schemeClr val="bg1"/>
                </a:solidFill>
              </a:rPr>
              <a:t> v. </a:t>
            </a:r>
            <a:r>
              <a:rPr lang="en-US" dirty="0" smtClean="0">
                <a:solidFill>
                  <a:schemeClr val="bg1"/>
                </a:solidFill>
                <a:latin typeface="Courier New" charset="0"/>
                <a:ea typeface="Courier New" charset="0"/>
                <a:cs typeface="Courier New" charset="0"/>
              </a:rPr>
              <a:t>median-life-expectancy</a:t>
            </a:r>
            <a:r>
              <a:rPr lang="en-US" dirty="0" smtClean="0">
                <a:solidFill>
                  <a:schemeClr val="bg1"/>
                </a:solidFill>
              </a:rPr>
              <a:t> from </a:t>
            </a:r>
            <a:r>
              <a:rPr lang="en-US" dirty="0" smtClean="0">
                <a:solidFill>
                  <a:schemeClr val="bg1"/>
                </a:solidFill>
                <a:latin typeface="Courier New" charset="0"/>
                <a:ea typeface="Courier New" charset="0"/>
                <a:cs typeface="Courier New" charset="0"/>
              </a:rPr>
              <a:t>countries</a:t>
            </a:r>
            <a:endParaRPr lang="en-US" dirty="0" smtClean="0">
              <a:solidFill>
                <a:schemeClr val="bg1"/>
              </a:solidFill>
            </a:endParaRPr>
          </a:p>
          <a:p>
            <a:pPr marL="342900" indent="-342900">
              <a:lnSpc>
                <a:spcPct val="200000"/>
              </a:lnSpc>
              <a:buFont typeface="Arial" charset="0"/>
              <a:buChar char="•"/>
            </a:pPr>
            <a:endParaRPr lang="en-US" dirty="0" smtClean="0">
              <a:solidFill>
                <a:schemeClr val="bg1"/>
              </a:solidFill>
            </a:endParaRPr>
          </a:p>
          <a:p>
            <a:pPr marL="342900" indent="-342900">
              <a:lnSpc>
                <a:spcPct val="200000"/>
              </a:lnSpc>
              <a:buFont typeface="Arial" charset="0"/>
              <a:buChar char="•"/>
            </a:pPr>
            <a:r>
              <a:rPr lang="en-US" dirty="0" smtClean="0">
                <a:solidFill>
                  <a:schemeClr val="bg1"/>
                </a:solidFill>
              </a:rPr>
              <a:t>Is </a:t>
            </a:r>
            <a:r>
              <a:rPr lang="en-US" dirty="0" smtClean="0">
                <a:solidFill>
                  <a:schemeClr val="bg1"/>
                </a:solidFill>
              </a:rPr>
              <a:t>it positive or negative?</a:t>
            </a:r>
          </a:p>
          <a:p>
            <a:pPr marL="342900" indent="-342900">
              <a:lnSpc>
                <a:spcPct val="200000"/>
              </a:lnSpc>
              <a:buFont typeface="Arial" charset="0"/>
              <a:buChar char="•"/>
            </a:pPr>
            <a:endParaRPr lang="en-US" dirty="0" smtClean="0">
              <a:solidFill>
                <a:schemeClr val="bg1"/>
              </a:solidFill>
            </a:endParaRPr>
          </a:p>
          <a:p>
            <a:pPr marL="342900" indent="-342900">
              <a:lnSpc>
                <a:spcPct val="200000"/>
              </a:lnSpc>
              <a:buFont typeface="Arial" charset="0"/>
              <a:buChar char="•"/>
            </a:pPr>
            <a:r>
              <a:rPr lang="en-US" dirty="0" smtClean="0">
                <a:solidFill>
                  <a:schemeClr val="bg1"/>
                </a:solidFill>
              </a:rPr>
              <a:t>Are </a:t>
            </a:r>
            <a:r>
              <a:rPr lang="en-US" dirty="0" smtClean="0">
                <a:solidFill>
                  <a:schemeClr val="bg1"/>
                </a:solidFill>
              </a:rPr>
              <a:t>there </a:t>
            </a:r>
            <a:r>
              <a:rPr lang="en-US" b="1" i="1" dirty="0" smtClean="0">
                <a:solidFill>
                  <a:schemeClr val="bg1"/>
                </a:solidFill>
              </a:rPr>
              <a:t>outliers</a:t>
            </a:r>
            <a:r>
              <a:rPr lang="en-US" dirty="0" smtClean="0">
                <a:solidFill>
                  <a:schemeClr val="bg1"/>
                </a:solidFill>
              </a:rPr>
              <a:t>?</a:t>
            </a:r>
            <a:endParaRPr lang="en-US" dirty="0">
              <a:solidFill>
                <a:schemeClr val="bg1"/>
              </a:solidFill>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Positive v. Negative Correlation</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Using the relationship to make a </a:t>
            </a:r>
            <a:r>
              <a:rPr lang="en-US" i="1" dirty="0" smtClean="0">
                <a:solidFill>
                  <a:schemeClr val="bg1"/>
                </a:solidFill>
              </a:rPr>
              <a:t>prediction</a:t>
            </a:r>
          </a:p>
          <a:p>
            <a:pPr marL="342900" indent="-342900">
              <a:buFont typeface="Arial" charset="0"/>
              <a:buChar char="•"/>
            </a:pPr>
            <a:endParaRPr lang="en-US" i="1" dirty="0" smtClean="0">
              <a:solidFill>
                <a:schemeClr val="bg1"/>
              </a:solidFill>
            </a:endParaRPr>
          </a:p>
          <a:p>
            <a:pPr marL="342900" indent="-342900">
              <a:buFont typeface="Arial" charset="0"/>
              <a:buChar char="•"/>
            </a:pPr>
            <a:r>
              <a:rPr lang="en-US" dirty="0" smtClean="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is Data Science?</a:t>
            </a:r>
            <a:endParaRPr lang="en-US"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Line of Best Fit</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Predictor Function</a:t>
            </a:r>
            <a:endParaRPr lang="en-US" i="1" dirty="0" smtClean="0">
              <a:solidFill>
                <a:schemeClr val="bg1"/>
              </a:solidFill>
            </a:endParaRPr>
          </a:p>
          <a:p>
            <a:pPr marL="342900" indent="-342900">
              <a:buFont typeface="Arial" charset="0"/>
              <a:buChar char="•"/>
            </a:pPr>
            <a:endParaRPr lang="en-US" i="1" dirty="0" smtClean="0">
              <a:solidFill>
                <a:schemeClr val="bg1"/>
              </a:solidFill>
            </a:endParaRPr>
          </a:p>
          <a:p>
            <a:pPr marL="342900" indent="-342900">
              <a:buFont typeface="Arial" charset="0"/>
              <a:buChar char="•"/>
            </a:pPr>
            <a:r>
              <a:rPr lang="en-US" dirty="0" smtClean="0">
                <a:solidFill>
                  <a:schemeClr val="bg1"/>
                </a:solidFill>
              </a:rPr>
              <a:t>Good v. Bad Predictors</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Turn to Page 22</a:t>
            </a:r>
            <a:r>
              <a:rPr lang="mr-IN" dirty="0" smtClean="0">
                <a:solidFill>
                  <a:schemeClr val="bg1"/>
                </a:solidFill>
              </a:rPr>
              <a:t>…</a:t>
            </a:r>
            <a:endParaRPr lang="en-US" dirty="0" smtClean="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 and r</a:t>
            </a:r>
            <a:r>
              <a:rPr lang="en-US" baseline="30000" dirty="0" smtClean="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847481"/>
          </a:xfrm>
          <a:prstGeom prst="rect">
            <a:avLst/>
          </a:prstGeom>
          <a:noFill/>
        </p:spPr>
        <p:txBody>
          <a:bodyPr wrap="square" rtlCol="0">
            <a:spAutoFit/>
          </a:bodyPr>
          <a:lstStyle/>
          <a:p>
            <a:r>
              <a:rPr lang="en-US" sz="2300" dirty="0" smtClean="0">
                <a:solidFill>
                  <a:schemeClr val="accent1"/>
                </a:solidFill>
                <a:latin typeface="Courier New" charset="0"/>
                <a:ea typeface="Courier New" charset="0"/>
                <a:cs typeface="Courier New" charset="0"/>
              </a:rPr>
              <a:t>#</a:t>
            </a:r>
            <a:r>
              <a:rPr lang="en-US" sz="2300" dirty="0" err="1" smtClean="0">
                <a:solidFill>
                  <a:schemeClr val="accent1"/>
                </a:solidFill>
                <a:latin typeface="Courier New" charset="0"/>
                <a:ea typeface="Courier New" charset="0"/>
                <a:cs typeface="Courier New" charset="0"/>
              </a:rPr>
              <a:t>linear-regression:List</a:t>
            </a:r>
            <a:r>
              <a:rPr lang="en-US" sz="2300" dirty="0" smtClean="0">
                <a:solidFill>
                  <a:schemeClr val="accent1"/>
                </a:solidFill>
                <a:latin typeface="Courier New" charset="0"/>
                <a:ea typeface="Courier New" charset="0"/>
                <a:cs typeface="Courier New" charset="0"/>
              </a:rPr>
              <a:t>&lt;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&gt; List&lt;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&gt; </a:t>
            </a:r>
            <a:r>
              <a:rPr lang="en-US" sz="2300" dirty="0" smtClean="0">
                <a:solidFill>
                  <a:schemeClr val="accent1"/>
                </a:solidFill>
                <a:latin typeface="Courier New" charset="0"/>
                <a:ea typeface="Courier New" charset="0"/>
                <a:cs typeface="Courier New" charset="0"/>
                <a:sym typeface="Wingdings"/>
              </a:rPr>
              <a:t></a:t>
            </a:r>
            <a:r>
              <a:rPr lang="en-US" sz="2300" dirty="0" smtClean="0">
                <a:solidFill>
                  <a:schemeClr val="accent1"/>
                </a:solidFill>
                <a:latin typeface="Courier New" charset="0"/>
                <a:ea typeface="Courier New" charset="0"/>
                <a:cs typeface="Courier New" charset="0"/>
              </a:rPr>
              <a:t> (</a:t>
            </a:r>
            <a:r>
              <a:rPr lang="en-US" sz="2300" dirty="0" err="1" smtClean="0">
                <a:solidFill>
                  <a:schemeClr val="accent1"/>
                </a:solidFill>
                <a:latin typeface="Courier New" charset="0"/>
                <a:ea typeface="Courier New" charset="0"/>
                <a:cs typeface="Courier New" charset="0"/>
              </a:rPr>
              <a:t>Num</a:t>
            </a:r>
            <a:r>
              <a:rPr lang="en-US" sz="2300" dirty="0" err="1" smtClean="0">
                <a:solidFill>
                  <a:schemeClr val="accent1"/>
                </a:solidFill>
                <a:latin typeface="Courier New" charset="0"/>
                <a:ea typeface="Courier New" charset="0"/>
                <a:cs typeface="Courier New" charset="0"/>
                <a:sym typeface="Wingdings"/>
              </a:rPr>
              <a: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a:t>
            </a:r>
          </a:p>
          <a:p>
            <a:r>
              <a:rPr lang="en-US" sz="2300" dirty="0" smtClean="0">
                <a:solidFill>
                  <a:schemeClr val="bg1"/>
                </a:solidFill>
                <a:latin typeface="Courier New" charset="0"/>
                <a:ea typeface="Courier New" charset="0"/>
                <a:cs typeface="Courier New" charset="0"/>
              </a:rPr>
              <a:t>rating-predictor =</a:t>
            </a:r>
          </a:p>
          <a:p>
            <a:r>
              <a:rPr lang="en-US" sz="2300" dirty="0" smtClean="0">
                <a:solidFill>
                  <a:schemeClr val="bg1"/>
                </a:solidFill>
                <a:latin typeface="Courier New" charset="0"/>
                <a:ea typeface="Courier New" charset="0"/>
                <a:cs typeface="Courier New" charset="0"/>
              </a:rPr>
              <a:t>   linear-regression(prices-list, ratings-list</a:t>
            </a:r>
            <a:r>
              <a:rPr lang="en-US" sz="2300" dirty="0">
                <a:solidFill>
                  <a:schemeClr val="bg1"/>
                </a:solidFill>
                <a:latin typeface="Courier New" charset="0"/>
                <a:ea typeface="Courier New" charset="0"/>
                <a:cs typeface="Courier New" charset="0"/>
              </a:rPr>
              <a:t>)</a:t>
            </a:r>
          </a:p>
          <a:p>
            <a:pPr marL="342900" indent="-342900">
              <a:buFont typeface="Arial" charset="0"/>
              <a:buChar char="•"/>
            </a:pPr>
            <a:endParaRPr lang="en-US" dirty="0" smtClean="0">
              <a:solidFill>
                <a:schemeClr val="bg1"/>
              </a:solidFill>
            </a:endParaRPr>
          </a:p>
          <a:p>
            <a:pPr marL="342900" indent="-342900">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latin typeface="Courier New" charset="0"/>
                <a:ea typeface="Courier New" charset="0"/>
                <a:cs typeface="Courier New" charset="0"/>
              </a:rPr>
              <a:t>linear-regression</a:t>
            </a:r>
            <a:r>
              <a:rPr lang="en-US" dirty="0" smtClean="0">
                <a:solidFill>
                  <a:schemeClr val="bg1"/>
                </a:solidFill>
              </a:rPr>
              <a:t> </a:t>
            </a:r>
            <a:r>
              <a:rPr lang="en-US" dirty="0" smtClean="0">
                <a:solidFill>
                  <a:schemeClr val="bg1"/>
                </a:solidFill>
              </a:rPr>
              <a:t>is a function that </a:t>
            </a:r>
            <a:r>
              <a:rPr lang="en-US" i="1" dirty="0" smtClean="0">
                <a:solidFill>
                  <a:schemeClr val="bg1"/>
                </a:solidFill>
              </a:rPr>
              <a:t>produces a function</a:t>
            </a:r>
          </a:p>
          <a:p>
            <a:pPr marL="525463" indent="-327025">
              <a:buFont typeface="Arial" charset="0"/>
              <a:buChar char="•"/>
            </a:pPr>
            <a:endParaRPr lang="en-US" i="1" dirty="0" smtClean="0">
              <a:solidFill>
                <a:schemeClr val="bg1"/>
              </a:solidFill>
            </a:endParaRPr>
          </a:p>
          <a:p>
            <a:pPr marL="525463" indent="-327025">
              <a:buFont typeface="Arial" charset="0"/>
              <a:buChar char="•"/>
            </a:pPr>
            <a:r>
              <a:rPr lang="en-US" dirty="0" smtClean="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smtClean="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a:t>
            </a:r>
            <a:r>
              <a:rPr lang="en-US" dirty="0" smtClean="0">
                <a:solidFill>
                  <a:schemeClr val="bg1"/>
                </a:solidFill>
              </a:rPr>
              <a:t>into the Interactions Area</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How could we get the slope and y-intercept of this function?</a:t>
            </a:r>
          </a:p>
          <a:p>
            <a:pPr marL="525463" indent="-327025">
              <a:buFont typeface="Arial" charset="0"/>
              <a:buChar char="•"/>
            </a:pPr>
            <a:endParaRPr lang="en-US" dirty="0" smtClean="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t>“</a:t>
            </a:r>
            <a:r>
              <a:rPr lang="en-US" i="1" dirty="0" err="1"/>
              <a:t>i</a:t>
            </a:r>
            <a:r>
              <a:rPr lang="en-US" i="1" dirty="0" err="1" smtClean="0"/>
              <a:t>sh</a:t>
            </a:r>
            <a:r>
              <a:rPr lang="en-US" i="1" dirty="0" smtClean="0"/>
              <a:t>”</a:t>
            </a:r>
            <a:endParaRPr lang="en-US" i="1" dirty="0"/>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9" end="9"/>
                                            </p:txEl>
                                          </p:spTgt>
                                        </p:tgtEl>
                                        <p:attrNameLst>
                                          <p:attrName>style.visibility</p:attrName>
                                        </p:attrNameLst>
                                      </p:cBhvr>
                                      <p:to>
                                        <p:strVal val="visible"/>
                                      </p:to>
                                    </p:set>
                                    <p:animEffect transition="in" filter="fade">
                                      <p:cBhvr>
                                        <p:cTn id="30" dur="500"/>
                                        <p:tgtEl>
                                          <p:spTgt spid="4">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animEffect transition="in" filter="fade">
                                      <p:cBhvr>
                                        <p:cTn id="35" dur="500"/>
                                        <p:tgtEl>
                                          <p:spTgt spid="4">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smtClean="0">
                <a:solidFill>
                  <a:schemeClr val="bg1"/>
                </a:solidFill>
              </a:rPr>
              <a:t>Just because two measures seem to co-relate does </a:t>
            </a:r>
            <a:r>
              <a:rPr lang="en-US" i="1" dirty="0" smtClean="0">
                <a:solidFill>
                  <a:schemeClr val="bg1"/>
                </a:solidFill>
              </a:rPr>
              <a:t>not</a:t>
            </a:r>
            <a:r>
              <a:rPr lang="en-US" dirty="0" smtClean="0">
                <a:solidFill>
                  <a:schemeClr val="bg1"/>
                </a:solidFill>
              </a:rPr>
              <a:t> mean that one causes the other!</a:t>
            </a:r>
            <a:endParaRPr lang="en-US" dirty="0" smtClean="0">
              <a:solidFill>
                <a:schemeClr val="bg1"/>
              </a:solidFill>
              <a:latin typeface="Courier New" charset="0"/>
              <a:ea typeface="Courier New" charset="0"/>
              <a:cs typeface="Courier New" charset="0"/>
            </a:endParaRPr>
          </a:p>
          <a:p>
            <a:pPr marL="525463" indent="-327025">
              <a:buFont typeface="Arial" charset="0"/>
              <a:buChar char="•"/>
            </a:pPr>
            <a:endParaRPr lang="en-US" dirty="0" smtClean="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4616648"/>
          </a:xfrm>
          <a:prstGeom prst="rect">
            <a:avLst/>
          </a:prstGeom>
          <a:noFill/>
        </p:spPr>
        <p:txBody>
          <a:bodyPr wrap="square" rtlCol="0">
            <a:spAutoFit/>
          </a:bodyPr>
          <a:lstStyle/>
          <a:p>
            <a:pPr marL="525463" indent="-327025">
              <a:buFont typeface="Arial" charset="0"/>
              <a:buChar char="•"/>
            </a:pPr>
            <a:r>
              <a:rPr lang="en-US" dirty="0" smtClean="0">
                <a:solidFill>
                  <a:schemeClr val="bg1"/>
                </a:solidFill>
                <a:latin typeface="Courier New" charset="0"/>
                <a:ea typeface="Courier New" charset="0"/>
                <a:cs typeface="Courier New" charset="0"/>
              </a:rPr>
              <a:t>rating-predictor</a:t>
            </a:r>
            <a:r>
              <a:rPr lang="en-US" dirty="0">
                <a:solidFill>
                  <a:schemeClr val="bg1"/>
                </a:solidFill>
              </a:rPr>
              <a:t> </a:t>
            </a:r>
            <a:r>
              <a:rPr lang="en-US" dirty="0" smtClean="0">
                <a:solidFill>
                  <a:schemeClr val="bg1"/>
                </a:solidFill>
              </a:rPr>
              <a:t>is just a function (just like </a:t>
            </a:r>
            <a:r>
              <a:rPr lang="en-US" dirty="0" err="1" smtClean="0">
                <a:solidFill>
                  <a:schemeClr val="bg1"/>
                </a:solidFill>
                <a:latin typeface="Courier New" charset="0"/>
                <a:ea typeface="Courier New" charset="0"/>
                <a:cs typeface="Courier New" charset="0"/>
              </a:rPr>
              <a:t>num-sqrt</a:t>
            </a:r>
            <a:r>
              <a:rPr lang="en-US" dirty="0" smtClean="0">
                <a:solidFill>
                  <a:schemeClr val="bg1"/>
                </a:solidFill>
              </a:rPr>
              <a:t>).</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Review: Plot this function using </a:t>
            </a:r>
            <a:r>
              <a:rPr lang="en-US" dirty="0" smtClean="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We’d like to </a:t>
            </a:r>
            <a:r>
              <a:rPr lang="en-US" i="1" dirty="0" smtClean="0">
                <a:solidFill>
                  <a:schemeClr val="bg1"/>
                </a:solidFill>
              </a:rPr>
              <a:t>combine</a:t>
            </a:r>
            <a:r>
              <a:rPr lang="en-US" dirty="0" smtClean="0">
                <a:solidFill>
                  <a:schemeClr val="bg1"/>
                </a:solidFill>
              </a:rPr>
              <a:t> the scatterplot and the predictor </a:t>
            </a:r>
            <a:r>
              <a:rPr lang="en-US" dirty="0" smtClean="0">
                <a:solidFill>
                  <a:schemeClr val="bg1"/>
                </a:solidFill>
              </a:rPr>
              <a:t>plot</a:t>
            </a:r>
            <a:endParaRPr lang="en-US" sz="2600" dirty="0" smtClean="0">
              <a:solidFill>
                <a:schemeClr val="accent1"/>
              </a:solidFill>
              <a:latin typeface="Courier New" charset="0"/>
              <a:ea typeface="Courier New" charset="0"/>
              <a:cs typeface="Courier New" charset="0"/>
            </a:endParaRPr>
          </a:p>
          <a:p>
            <a:pPr marL="198438" algn="ctr"/>
            <a:r>
              <a:rPr lang="en-US" sz="2600" dirty="0" smtClean="0">
                <a:solidFill>
                  <a:schemeClr val="accent1"/>
                </a:solidFill>
                <a:latin typeface="Courier New" charset="0"/>
                <a:ea typeface="Courier New" charset="0"/>
                <a:cs typeface="Courier New" charset="0"/>
              </a:rPr>
              <a:t># plots : List&lt;Series&gt; </a:t>
            </a:r>
            <a:r>
              <a:rPr lang="en-US" sz="2600" dirty="0">
                <a:solidFill>
                  <a:schemeClr val="accent1"/>
                </a:solidFill>
                <a:latin typeface="Courier New" charset="0"/>
                <a:ea typeface="Courier New" charset="0"/>
                <a:cs typeface="Courier New" charset="0"/>
                <a:sym typeface="Wingdings"/>
              </a:rPr>
              <a:t></a:t>
            </a:r>
            <a:r>
              <a:rPr lang="en-US" sz="2600" dirty="0">
                <a:solidFill>
                  <a:schemeClr val="accent1"/>
                </a:solidFill>
                <a:latin typeface="Courier New" charset="0"/>
                <a:ea typeface="Courier New" charset="0"/>
                <a:cs typeface="Courier New" charset="0"/>
              </a:rPr>
              <a:t> </a:t>
            </a:r>
            <a:r>
              <a:rPr lang="en-US" sz="2600" dirty="0" smtClean="0">
                <a:solidFill>
                  <a:schemeClr val="accent1"/>
                </a:solidFill>
                <a:latin typeface="Courier New" charset="0"/>
                <a:ea typeface="Courier New" charset="0"/>
                <a:cs typeface="Courier New" charset="0"/>
              </a:rPr>
              <a:t>Plot</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smtClean="0">
              <a:solidFill>
                <a:schemeClr val="accent1"/>
              </a:solidFill>
              <a:latin typeface="Courier New" charset="0"/>
              <a:ea typeface="Courier New" charset="0"/>
              <a:cs typeface="Courier New" charset="0"/>
            </a:endParaRPr>
          </a:p>
          <a:p>
            <a:pPr marL="655638" indent="-457200">
              <a:buFont typeface="Arial" charset="0"/>
              <a:buChar char="•"/>
            </a:pPr>
            <a:r>
              <a:rPr lang="en-US" dirty="0" smtClean="0">
                <a:solidFill>
                  <a:schemeClr val="bg1"/>
                </a:solidFill>
              </a:rPr>
              <a:t>How do we grade this predictor</a:t>
            </a:r>
            <a:r>
              <a:rPr lang="en-US" dirty="0" smtClean="0">
                <a:solidFill>
                  <a:schemeClr val="bg1"/>
                </a:solidFill>
              </a:rPr>
              <a:t>?</a:t>
            </a:r>
            <a:endParaRPr lang="en-US" dirty="0">
              <a:solidFill>
                <a:schemeClr val="bg1"/>
              </a:solidFill>
            </a:endParaRPr>
          </a:p>
          <a:p>
            <a:pPr algn="ctr"/>
            <a:r>
              <a:rPr lang="en-US" sz="2200" dirty="0">
                <a:solidFill>
                  <a:schemeClr val="accent1"/>
                </a:solidFill>
                <a:latin typeface="Courier New" charset="0"/>
                <a:ea typeface="Courier New" charset="0"/>
                <a:cs typeface="Courier New" charset="0"/>
              </a:rPr>
              <a:t># r-squared : </a:t>
            </a:r>
            <a:r>
              <a:rPr lang="en-US" sz="2200" dirty="0" smtClean="0">
                <a:solidFill>
                  <a:schemeClr val="accent1"/>
                </a:solidFill>
                <a:latin typeface="Courier New" charset="0"/>
                <a:ea typeface="Courier New" charset="0"/>
                <a:cs typeface="Courier New" charset="0"/>
              </a:rPr>
              <a:t>List&lt;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&gt; List&lt;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&gt; </a:t>
            </a:r>
            <a:r>
              <a:rPr lang="en-US" sz="2200" dirty="0">
                <a:solidFill>
                  <a:schemeClr val="accent1"/>
                </a:solidFill>
                <a:latin typeface="Courier New" charset="0"/>
                <a:ea typeface="Courier New" charset="0"/>
                <a:cs typeface="Courier New" charset="0"/>
              </a:rPr>
              <a: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&gt;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-&gt; </a:t>
            </a:r>
            <a:r>
              <a:rPr lang="en-US" sz="2200" dirty="0" err="1" smtClean="0">
                <a:solidFill>
                  <a:schemeClr val="accent1"/>
                </a:solidFill>
                <a:latin typeface="Courier New" charset="0"/>
                <a:ea typeface="Courier New" charset="0"/>
                <a:cs typeface="Courier New" charset="0"/>
              </a:rPr>
              <a:t>Num</a:t>
            </a:r>
            <a:r>
              <a:rPr lang="en-US" sz="22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smtClean="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smtClean="0">
                <a:latin typeface="Arial" charset="0"/>
                <a:ea typeface="Arial" charset="0"/>
                <a:cs typeface="Arial" charset="0"/>
              </a:rPr>
              <a:t>Turn to Page 23</a:t>
            </a:r>
            <a:r>
              <a:rPr lang="mr-IN" altLang="en-US" sz="2400" dirty="0" smtClean="0">
                <a:latin typeface="Arial" charset="0"/>
                <a:ea typeface="Arial" charset="0"/>
                <a:cs typeface="Arial" charset="0"/>
              </a:rPr>
              <a:t>…</a:t>
            </a:r>
            <a:endParaRPr lang="en-US" altLang="en-US" sz="2400" dirty="0" smtClean="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smtClean="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smtClean="0">
                <a:latin typeface="Arial" charset="0"/>
                <a:ea typeface="Arial" charset="0"/>
                <a:cs typeface="Arial" charset="0"/>
              </a:rPr>
              <a:t>Open </a:t>
            </a:r>
            <a:r>
              <a:rPr lang="en-US" altLang="en-US" sz="2400" dirty="0">
                <a:latin typeface="Arial" charset="0"/>
                <a:ea typeface="Arial" charset="0"/>
                <a:cs typeface="Arial" charset="0"/>
              </a:rPr>
              <a:t>your Final Project Files (code and report)</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Answer Question 8: </a:t>
            </a:r>
            <a:r>
              <a:rPr lang="en-US" altLang="en-US" sz="2400" dirty="0">
                <a:latin typeface="Arial" charset="0"/>
                <a:ea typeface="Arial" charset="0"/>
                <a:cs typeface="Arial" charset="0"/>
              </a:rPr>
              <a:t>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7</a:t>
            </a:r>
            <a:endParaRPr lang="en-US" dirty="0"/>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7 Starter File</a:t>
            </a:r>
            <a:r>
              <a:rPr lang="en-US" altLang="en-US" sz="2400" dirty="0" smtClean="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smtClean="0">
                <a:latin typeface="Arial" charset="0"/>
                <a:ea typeface="Arial" charset="0"/>
                <a:cs typeface="Arial" charset="0"/>
              </a:rPr>
              <a:t>Race to explore the new dataset: </a:t>
            </a:r>
            <a:r>
              <a:rPr lang="en-US" altLang="en-US" sz="2400" dirty="0" smtClean="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movies-selected</a:t>
            </a:r>
            <a:r>
              <a:rPr lang="en-US" altLang="en-US" sz="2400" dirty="0" smtClean="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select</a:t>
            </a:r>
            <a:r>
              <a:rPr lang="en-US" dirty="0" smtClean="0"/>
              <a:t> query</a:t>
            </a:r>
            <a:endParaRPr lang="en-US" dirty="0"/>
          </a:p>
        </p:txBody>
      </p:sp>
      <p:sp>
        <p:nvSpPr>
          <p:cNvPr id="3" name="Content Placeholder 2"/>
          <p:cNvSpPr>
            <a:spLocks noGrp="1"/>
          </p:cNvSpPr>
          <p:nvPr>
            <p:ph idx="1"/>
          </p:nvPr>
        </p:nvSpPr>
        <p:spPr>
          <a:xfrm>
            <a:off x="609600" y="2552701"/>
            <a:ext cx="7620000" cy="1112837"/>
          </a:xfrm>
        </p:spPr>
        <p:txBody>
          <a:bodyPr/>
          <a:lstStyle/>
          <a:p>
            <a:pPr marL="0" indent="0">
              <a:buNone/>
            </a:pPr>
            <a:r>
              <a:rPr lang="en-US" b="1" dirty="0" smtClean="0">
                <a:latin typeface="Courier New" charset="0"/>
                <a:ea typeface="Courier New" charset="0"/>
                <a:cs typeface="Courier New" charset="0"/>
              </a:rPr>
              <a:t>select</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6370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8" name="Rectangular Callout 7"/>
          <p:cNvSpPr/>
          <p:nvPr/>
        </p:nvSpPr>
        <p:spPr>
          <a:xfrm>
            <a:off x="54102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a:t>
            </a:r>
            <a:r>
              <a:rPr lang="en-US" dirty="0" smtClean="0">
                <a:solidFill>
                  <a:schemeClr val="tx1"/>
                </a:solidFill>
              </a:rPr>
              <a:t>eyword </a:t>
            </a:r>
            <a:endParaRPr lang="en-US" dirty="0">
              <a:solidFill>
                <a:schemeClr val="tx1"/>
              </a:solidFill>
            </a:endParaRPr>
          </a:p>
        </p:txBody>
      </p:sp>
      <p:sp>
        <p:nvSpPr>
          <p:cNvPr id="9" name="Rectangular Callout 8"/>
          <p:cNvSpPr/>
          <p:nvPr/>
        </p:nvSpPr>
        <p:spPr>
          <a:xfrm>
            <a:off x="54102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keywords</a:t>
            </a:r>
            <a:endParaRPr lang="en-US" dirty="0">
              <a:solidFill>
                <a:schemeClr val="tx1"/>
              </a:solidFill>
            </a:endParaRPr>
          </a:p>
        </p:txBody>
      </p:sp>
      <p:grpSp>
        <p:nvGrpSpPr>
          <p:cNvPr id="11" name="Group 10"/>
          <p:cNvGrpSpPr/>
          <p:nvPr/>
        </p:nvGrpSpPr>
        <p:grpSpPr>
          <a:xfrm>
            <a:off x="21336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
              </a:r>
              <a:r>
                <a:rPr lang="en-US" dirty="0" smtClean="0">
                  <a:solidFill>
                    <a:schemeClr val="tx1"/>
                  </a:solidFill>
                </a:rPr>
                <a:t>esired columns</a:t>
              </a:r>
              <a:endParaRPr lang="en-US" dirty="0">
                <a:solidFill>
                  <a:schemeClr val="tx1"/>
                </a:solidFill>
              </a:endParaRP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7150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smtClean="0">
                <a:solidFill>
                  <a:schemeClr val="bg1"/>
                </a:solidFill>
                <a:ea typeface="Arial" charset="0"/>
                <a:cs typeface="Arial" charset="0"/>
              </a:rPr>
              <a:t>Take notes on Page 45</a:t>
            </a:r>
            <a:endParaRPr lang="en-US" altLang="en-US" dirty="0">
              <a:solidFill>
                <a:schemeClr val="bg1"/>
              </a:solidFill>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smtClean="0">
                <a:latin typeface="Arial" charset="0"/>
                <a:ea typeface="Arial" charset="0"/>
                <a:cs typeface="Arial" charset="0"/>
              </a:rPr>
              <a:t>Race to answer the following questions:</a:t>
            </a:r>
            <a:endParaRPr lang="en-US" altLang="en-US" sz="2400" dirty="0" smtClean="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r>
              <a:rPr lang="en-US" sz="2200" dirty="0" smtClean="0"/>
              <a:t>?</a:t>
            </a:r>
          </a:p>
          <a:p>
            <a:pPr lvl="1">
              <a:buClr>
                <a:schemeClr val="bg1"/>
              </a:buClr>
            </a:pPr>
            <a:endParaRPr lang="en-US" sz="2200" dirty="0"/>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presidents-ordered </a:t>
            </a:r>
            <a:r>
              <a:rPr lang="en-US" altLang="en-US" sz="2400" dirty="0" smtClean="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The Austerity Problem</a:t>
            </a:r>
            <a:endParaRPr lang="en-US" i="1" dirty="0">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dirty="0" err="1" smtClean="0"/>
              <a:t>www.BootstrapWorld.org</a:t>
            </a:r>
            <a:r>
              <a:rPr lang="en-US" dirty="0" smtClean="0"/>
              <a:t>     |    #</a:t>
            </a:r>
            <a:r>
              <a:rPr lang="en-US" dirty="0" err="1" smtClean="0"/>
              <a:t>BootstrapCS</a:t>
            </a:r>
            <a:endParaRPr lang="en-US" dirty="0" smtClean="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a:stretch>
            <a:fillRect/>
          </a:stretch>
        </p:blipFill>
        <p:spPr>
          <a:xfrm>
            <a:off x="4469581" y="3774871"/>
            <a:ext cx="4674419" cy="3105150"/>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372" y="3045510"/>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365250" y="0"/>
            <a:ext cx="5842000" cy="3898900"/>
          </a:xfrm>
          <a:prstGeom prst="rect">
            <a:avLst/>
          </a:prstGeom>
        </p:spPr>
      </p:pic>
      <p:pic>
        <p:nvPicPr>
          <p:cNvPr id="11" name="Picture 10"/>
          <p:cNvPicPr>
            <a:picLocks noChangeAspect="1"/>
          </p:cNvPicPr>
          <p:nvPr/>
        </p:nvPicPr>
        <p:blipFill>
          <a:blip r:embed="rId8"/>
          <a:stretch>
            <a:fillRect/>
          </a:stretch>
        </p:blipFill>
        <p:spPr>
          <a:xfrm>
            <a:off x="0" y="3631326"/>
            <a:ext cx="5754831" cy="3248695"/>
          </a:xfrm>
          <a:prstGeom prst="rect">
            <a:avLst/>
          </a:prstGeom>
        </p:spPr>
      </p:pic>
      <p:pic>
        <p:nvPicPr>
          <p:cNvPr id="13" name="Picture 12"/>
          <p:cNvPicPr>
            <a:picLocks noChangeAspect="1"/>
          </p:cNvPicPr>
          <p:nvPr/>
        </p:nvPicPr>
        <p:blipFill>
          <a:blip r:embed="rId9"/>
          <a:stretch>
            <a:fillRect/>
          </a:stretch>
        </p:blipFill>
        <p:spPr>
          <a:xfrm>
            <a:off x="0" y="-10091"/>
            <a:ext cx="3993405" cy="2963066"/>
          </a:xfrm>
          <a:prstGeom prst="rect">
            <a:avLst/>
          </a:prstGeom>
        </p:spPr>
      </p:pic>
      <p:pic>
        <p:nvPicPr>
          <p:cNvPr id="14" name="Picture 13"/>
          <p:cNvPicPr>
            <a:picLocks noChangeAspect="1"/>
          </p:cNvPicPr>
          <p:nvPr/>
        </p:nvPicPr>
        <p:blipFill rotWithShape="1">
          <a:blip r:embed="rId10" cstate="screen">
            <a:extLst>
              <a:ext uri="{28A0092B-C50C-407E-A947-70E740481C1C}">
                <a14:useLocalDpi xmlns:a14="http://schemas.microsoft.com/office/drawing/2010/main"/>
              </a:ext>
            </a:extLst>
          </a:blip>
          <a:srcRect l="13782" r="9740"/>
          <a:stretch/>
        </p:blipFill>
        <p:spPr>
          <a:xfrm>
            <a:off x="2015699" y="1310169"/>
            <a:ext cx="5402693" cy="46423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order </a:t>
            </a:r>
            <a:r>
              <a:rPr lang="en-US" dirty="0" smtClean="0"/>
              <a:t>query</a:t>
            </a:r>
            <a:endParaRPr lang="en-US" dirty="0"/>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smtClean="0">
                <a:latin typeface="Courier New" charset="0"/>
                <a:ea typeface="Courier New" charset="0"/>
                <a:cs typeface="Courier New" charset="0"/>
              </a:rPr>
              <a:t>order </a:t>
            </a:r>
            <a:r>
              <a:rPr lang="en-US" dirty="0" smtClean="0">
                <a:latin typeface="Courier New" charset="0"/>
                <a:ea typeface="Courier New" charset="0"/>
                <a:cs typeface="Courier New" charset="0"/>
              </a:rPr>
              <a:t>movies: title ascending </a:t>
            </a: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name/order pairs</a:t>
              </a:r>
              <a:endParaRPr lang="en-US" dirty="0">
                <a:solidFill>
                  <a:schemeClr val="tx1"/>
                </a:solidFill>
              </a:endParaRP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550762" y="5257800"/>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a:t>
            </a:r>
            <a:r>
              <a:rPr lang="en-US" altLang="en-US" dirty="0" smtClean="0">
                <a:solidFill>
                  <a:schemeClr val="bg1"/>
                </a:solidFill>
                <a:ea typeface="Arial" charset="0"/>
                <a:cs typeface="Arial" charset="0"/>
              </a:rPr>
              <a:t>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a:t>
            </a:r>
            <a:r>
              <a:rPr lang="en-US" dirty="0" smtClean="0">
                <a:solidFill>
                  <a:schemeClr val="bg1"/>
                </a:solidFill>
                <a:ea typeface="Arial" charset="0"/>
                <a:cs typeface="Arial" charset="0"/>
              </a:rPr>
              <a:t>these queries</a:t>
            </a:r>
            <a:endParaRPr lang="en-US" dirty="0">
              <a:solidFill>
                <a:schemeClr val="bg1"/>
              </a:solidFill>
              <a:ea typeface="Arial" charset="0"/>
              <a:cs typeface="Arial" charset="0"/>
            </a:endParaRP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colon</a:t>
            </a:r>
            <a:endParaRPr lang="en-US" dirty="0">
              <a:solidFill>
                <a:schemeClr val="tx1"/>
              </a:solidFill>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smtClean="0">
                <a:latin typeface="Courier New" charset="0"/>
                <a:ea typeface="Courier New" charset="0"/>
                <a:cs typeface="Courier New" charset="0"/>
              </a:rPr>
              <a:t>order </a:t>
            </a:r>
            <a:r>
              <a:rPr lang="en-US" dirty="0" smtClean="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What if we want to </a:t>
            </a:r>
            <a:r>
              <a:rPr lang="en-US" altLang="en-US" sz="2400" dirty="0" smtClean="0">
                <a:latin typeface="Courier New" charset="0"/>
                <a:ea typeface="Courier New" charset="0"/>
                <a:cs typeface="Courier New" charset="0"/>
              </a:rPr>
              <a:t>select</a:t>
            </a:r>
            <a:r>
              <a:rPr lang="en-US" altLang="en-US" sz="2400" dirty="0" smtClean="0">
                <a:latin typeface="Arial" charset="0"/>
                <a:ea typeface="Arial" charset="0"/>
                <a:cs typeface="Arial" charset="0"/>
              </a:rPr>
              <a:t> </a:t>
            </a:r>
            <a:r>
              <a:rPr lang="en-US" altLang="en-US" sz="2400" i="1" dirty="0" smtClean="0">
                <a:latin typeface="Arial" charset="0"/>
                <a:ea typeface="Arial" charset="0"/>
                <a:cs typeface="Arial" charset="0"/>
              </a:rPr>
              <a:t>and</a:t>
            </a:r>
            <a:r>
              <a:rPr lang="en-US" altLang="en-US" sz="2400" dirty="0" smtClean="0">
                <a:latin typeface="Arial" charset="0"/>
                <a:ea typeface="Arial" charset="0"/>
                <a:cs typeface="Arial" charset="0"/>
              </a:rPr>
              <a:t> </a:t>
            </a:r>
            <a:r>
              <a:rPr lang="en-US" altLang="en-US" sz="2400" dirty="0" smtClean="0">
                <a:latin typeface="Courier New" charset="0"/>
                <a:ea typeface="Courier New" charset="0"/>
                <a:cs typeface="Courier New" charset="0"/>
              </a:rPr>
              <a:t>order</a:t>
            </a:r>
            <a:r>
              <a:rPr lang="en-US" altLang="en-US" sz="2400" dirty="0" smtClean="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studio-and-gross</a:t>
            </a:r>
            <a:r>
              <a:rPr lang="en-US" altLang="en-US" sz="2400" dirty="0" smtClean="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smtClean="0">
                <a:latin typeface="Arial" charset="0"/>
                <a:ea typeface="Arial" charset="0"/>
                <a:cs typeface="Arial" charset="0"/>
              </a:rPr>
              <a:t>?</a:t>
            </a:r>
            <a:endParaRPr lang="en-US" sz="2400" dirty="0">
              <a:latin typeface="Arial" charset="0"/>
              <a:ea typeface="Arial" charset="0"/>
              <a:cs typeface="Arial" charset="0"/>
            </a:endParaRPr>
          </a:p>
          <a:p>
            <a:pPr indent="403225" fontAlgn="ctr">
              <a:lnSpc>
                <a:spcPct val="200000"/>
              </a:lnSpc>
              <a:buClr>
                <a:schemeClr val="bg1"/>
              </a:buClr>
            </a:pPr>
            <a:r>
              <a:rPr lang="en-US" sz="2400" dirty="0">
                <a:latin typeface="Arial" charset="0"/>
                <a:ea typeface="Arial" charset="0"/>
                <a:cs typeface="Arial" charset="0"/>
              </a:rPr>
              <a:t>Are the rows in </a:t>
            </a:r>
            <a:r>
              <a:rPr lang="en-US" sz="2400" dirty="0" smtClean="0">
                <a:latin typeface="Arial" charset="0"/>
                <a:ea typeface="Arial" charset="0"/>
                <a:cs typeface="Arial" charset="0"/>
              </a:rPr>
              <a:t>this</a:t>
            </a:r>
            <a:r>
              <a:rPr lang="en-US" sz="2400" dirty="0">
                <a:latin typeface="Arial" charset="0"/>
                <a:ea typeface="Arial" charset="0"/>
                <a:cs typeface="Arial" charset="0"/>
              </a:rPr>
              <a:t> table in any particular order?</a:t>
            </a: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Introducing </a:t>
            </a:r>
            <a:r>
              <a:rPr lang="en-US" i="1" dirty="0" smtClean="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a:t>
            </a:r>
            <a:r>
              <a:rPr lang="en-US" altLang="en-US" sz="2400" dirty="0" smtClean="0">
                <a:latin typeface="Arial" charset="0"/>
                <a:ea typeface="Arial" charset="0"/>
                <a:cs typeface="Arial" charset="0"/>
              </a:rPr>
              <a:t>then </a:t>
            </a:r>
            <a:r>
              <a:rPr lang="en-US" altLang="en-US" sz="2400" dirty="0">
                <a:latin typeface="Arial" charset="0"/>
                <a:ea typeface="Arial" charset="0"/>
                <a:cs typeface="Arial" charset="0"/>
              </a:rPr>
              <a:t>remove it later.</a:t>
            </a:r>
          </a:p>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The order of our queries matters </a:t>
            </a:r>
            <a:r>
              <a:rPr lang="mr-IN" altLang="en-US" sz="2400" dirty="0" smtClean="0">
                <a:latin typeface="Arial" charset="0"/>
                <a:ea typeface="Arial" charset="0"/>
                <a:cs typeface="Arial" charset="0"/>
              </a:rPr>
              <a:t>–</a:t>
            </a:r>
            <a:r>
              <a:rPr lang="en-US" altLang="en-US" sz="2400" dirty="0" smtClean="0">
                <a:latin typeface="Arial" charset="0"/>
                <a:ea typeface="Arial" charset="0"/>
                <a:cs typeface="Arial" charset="0"/>
              </a:rPr>
              <a:t> a lot!</a:t>
            </a:r>
            <a:endParaRPr lang="en-US" altLang="en-US" sz="2400" dirty="0">
              <a:latin typeface="Arial" charset="0"/>
              <a:ea typeface="Arial" charset="0"/>
              <a:cs typeface="Arial" charset="0"/>
            </a:endParaRPr>
          </a:p>
          <a:p>
            <a:pPr indent="403225" fontAlgn="ctr">
              <a:lnSpc>
                <a:spcPct val="200000"/>
              </a:lnSpc>
              <a:buClr>
                <a:schemeClr val="bg1"/>
              </a:buClr>
            </a:pPr>
            <a:r>
              <a:rPr lang="en-US" sz="2400" dirty="0" smtClean="0">
                <a:latin typeface="Arial" charset="0"/>
                <a:ea typeface="Arial" charset="0"/>
                <a:cs typeface="Arial" charset="0"/>
              </a:rPr>
              <a:t>Turn to Page 28</a:t>
            </a:r>
            <a:r>
              <a:rPr lang="mr-IN" sz="2400" dirty="0" smtClean="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charset="0"/>
                <a:ea typeface="Courier New" charset="0"/>
                <a:cs typeface="Courier New" charset="0"/>
              </a:rPr>
              <a:t>Total-and-Domestic</a:t>
            </a:r>
            <a:endParaRPr lang="en-US" dirty="0">
              <a:latin typeface="Courier New" charset="0"/>
              <a:ea typeface="Courier New" charset="0"/>
              <a:cs typeface="Courier New" charset="0"/>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804279"/>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gridCol w="491566"/>
                <a:gridCol w="515238"/>
                <a:gridCol w="716441"/>
                <a:gridCol w="716441"/>
                <a:gridCol w="415030"/>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9987268"/>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gridCol w="461276"/>
                <a:gridCol w="666555"/>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smtClean="0">
                <a:solidFill>
                  <a:schemeClr val="bg1"/>
                </a:solidFill>
              </a:rPr>
              <a:t>“Start” and “End” tables</a:t>
            </a:r>
          </a:p>
          <a:p>
            <a:pPr marL="342900" indent="-342900">
              <a:lnSpc>
                <a:spcPct val="200000"/>
              </a:lnSpc>
              <a:buFont typeface="Arial" charset="0"/>
              <a:buChar char="•"/>
            </a:pPr>
            <a:r>
              <a:rPr lang="en-US" sz="2200" dirty="0" smtClean="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a:t>
            </a:r>
            <a:r>
              <a:rPr lang="en-US" sz="1600" dirty="0" smtClean="0">
                <a:solidFill>
                  <a:schemeClr val="bg1"/>
                </a:solidFill>
                <a:latin typeface="Comic Sans MS" charset="0"/>
                <a:ea typeface="Comic Sans MS" charset="0"/>
                <a:cs typeface="Comic Sans MS" charset="0"/>
              </a:rPr>
              <a:t>otal ascending</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title, total, domestic</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ovies-ordered</a:t>
            </a:r>
            <a:endParaRPr lang="en-US" sz="1600" dirty="0">
              <a:solidFill>
                <a:schemeClr val="bg1"/>
              </a:solidFill>
              <a:latin typeface="Comic Sans MS" charset="0"/>
              <a:ea typeface="Comic Sans MS" charset="0"/>
              <a:cs typeface="Comic Sans MS" charset="0"/>
            </a:endParaRP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smtClean="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smtClean="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smtClean="0">
                <a:latin typeface="Arial" charset="0"/>
                <a:ea typeface="Arial" charset="0"/>
                <a:cs typeface="Arial" charset="0"/>
              </a:rPr>
              <a:t>Look at your answer to </a:t>
            </a:r>
            <a:r>
              <a:rPr lang="en-US" sz="2400" smtClean="0">
                <a:latin typeface="Arial" charset="0"/>
                <a:ea typeface="Arial" charset="0"/>
                <a:cs typeface="Arial" charset="0"/>
              </a:rPr>
              <a:t>question </a:t>
            </a:r>
            <a:r>
              <a:rPr lang="en-US" sz="2400" smtClean="0">
                <a:latin typeface="Arial" charset="0"/>
                <a:ea typeface="Arial" charset="0"/>
                <a:cs typeface="Arial" charset="0"/>
              </a:rPr>
              <a:t>8. </a:t>
            </a:r>
            <a:r>
              <a:rPr lang="en-US" sz="2400" dirty="0" smtClean="0">
                <a:latin typeface="Arial" charset="0"/>
                <a:ea typeface="Arial" charset="0"/>
                <a:cs typeface="Arial" charset="0"/>
              </a:rPr>
              <a:t>Was the correlation what you expected?</a:t>
            </a:r>
          </a:p>
          <a:p>
            <a:pPr marL="342900" indent="-342900" eaLnBrk="1" hangingPunct="1">
              <a:spcAft>
                <a:spcPts val="1800"/>
              </a:spcAft>
              <a:buClr>
                <a:srgbClr val="4C4C4C"/>
              </a:buClr>
            </a:pPr>
            <a:r>
              <a:rPr lang="en-US" sz="2400" dirty="0" smtClean="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smtClean="0">
                <a:latin typeface="Arial" charset="0"/>
                <a:ea typeface="Arial" charset="0"/>
                <a:cs typeface="Arial" charset="0"/>
              </a:rPr>
              <a:t>Answer </a:t>
            </a:r>
            <a:r>
              <a:rPr lang="en-US" sz="2400" smtClean="0">
                <a:latin typeface="Arial" charset="0"/>
                <a:ea typeface="Arial" charset="0"/>
                <a:cs typeface="Arial" charset="0"/>
              </a:rPr>
              <a:t>question </a:t>
            </a:r>
            <a:r>
              <a:rPr lang="en-US" sz="2400" smtClean="0">
                <a:latin typeface="Arial" charset="0"/>
                <a:ea typeface="Arial" charset="0"/>
                <a:cs typeface="Arial" charset="0"/>
              </a:rPr>
              <a:t>9</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8</a:t>
            </a:r>
            <a:endParaRPr lang="en-US" dirty="0"/>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smtClean="0">
                <a:latin typeface="Arial" charset="0"/>
                <a:ea typeface="Arial" charset="0"/>
                <a:cs typeface="Arial" charset="0"/>
              </a:rPr>
              <a:t>“</a:t>
            </a:r>
            <a:r>
              <a:rPr lang="en-US" sz="4000" i="1" dirty="0" smtClean="0"/>
              <a:t>How much of Asia’s GDP does China generate?</a:t>
            </a:r>
            <a:r>
              <a:rPr lang="en-US" altLang="en-US" sz="4000" i="1" dirty="0" smtClean="0">
                <a:latin typeface="Arial" charset="0"/>
                <a:ea typeface="Arial" charset="0"/>
                <a:cs typeface="Arial" charset="0"/>
              </a:rPr>
              <a:t>”</a:t>
            </a:r>
            <a:endParaRPr lang="en-US" sz="40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3</a:t>
            </a:r>
            <a:r>
              <a:rPr lang="en-US" sz="2000" dirty="0" smtClean="0">
                <a:latin typeface="Arial" charset="0"/>
                <a:ea typeface="Arial" charset="0"/>
                <a:cs typeface="Arial" charset="0"/>
              </a:rPr>
              <a:t>0</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2300849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smtClean="0">
                <a:latin typeface="Arial" charset="0"/>
                <a:ea typeface="Arial" charset="0"/>
                <a:cs typeface="Arial" charset="0"/>
              </a:rPr>
              <a:t>How do we write a </a:t>
            </a:r>
            <a:r>
              <a:rPr lang="en-US" sz="2000" i="1" dirty="0" smtClean="0">
                <a:latin typeface="Arial" charset="0"/>
                <a:ea typeface="Arial" charset="0"/>
                <a:cs typeface="Arial" charset="0"/>
              </a:rPr>
              <a:t>check</a:t>
            </a:r>
            <a:r>
              <a:rPr lang="en-US" sz="2000" dirty="0" smtClean="0">
                <a:latin typeface="Arial" charset="0"/>
                <a:ea typeface="Arial" charset="0"/>
                <a:cs typeface="Arial" charset="0"/>
              </a:rPr>
              <a:t>? (i.e. </a:t>
            </a:r>
            <a:r>
              <a:rPr lang="mr-IN" sz="2000" dirty="0" smtClean="0">
                <a:latin typeface="Arial" charset="0"/>
                <a:ea typeface="Arial" charset="0"/>
                <a:cs typeface="Arial" charset="0"/>
              </a:rPr>
              <a:t>–</a:t>
            </a:r>
            <a:r>
              <a:rPr lang="en-US" sz="2000" dirty="0" smtClean="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smtClean="0">
                <a:latin typeface="Arial" charset="0"/>
                <a:ea typeface="Arial" charset="0"/>
                <a:cs typeface="Arial" charset="0"/>
              </a:rPr>
              <a:t>How do we </a:t>
            </a:r>
            <a:r>
              <a:rPr lang="en-US" sz="2000" i="1" dirty="0" smtClean="0">
                <a:latin typeface="Arial" charset="0"/>
                <a:ea typeface="Arial" charset="0"/>
                <a:cs typeface="Arial" charset="0"/>
              </a:rPr>
              <a:t>use that check in a query</a:t>
            </a:r>
            <a:r>
              <a:rPr lang="en-US" sz="2000" dirty="0" smtClean="0">
                <a:latin typeface="Arial" charset="0"/>
                <a:ea typeface="Arial" charset="0"/>
                <a:cs typeface="Arial" charset="0"/>
              </a:rPr>
              <a:t>? (i.e. - produce a table containing only countries in Asia)</a:t>
            </a:r>
            <a:endParaRPr lang="en-US" sz="2000" dirty="0">
              <a:latin typeface="Arial" charset="0"/>
              <a:ea typeface="Arial" charset="0"/>
              <a:cs typeface="Arial" charset="0"/>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smtClean="0">
                <a:latin typeface="Courier New" charset="0"/>
                <a:ea typeface="Courier New" charset="0"/>
                <a:cs typeface="Courier New" charset="0"/>
              </a:rPr>
              <a:t>5 + 3	4 * 2</a:t>
            </a: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3 &gt; 2		8 &lt; (1 + 1)</a:t>
            </a: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What is the </a:t>
            </a:r>
            <a:r>
              <a:rPr lang="en-US" sz="2000" i="1" dirty="0" smtClean="0">
                <a:latin typeface="Arial" charset="0"/>
                <a:ea typeface="Arial" charset="0"/>
                <a:cs typeface="Arial" charset="0"/>
              </a:rPr>
              <a:t>Type </a:t>
            </a:r>
            <a:r>
              <a:rPr lang="en-US" sz="2000" dirty="0" smtClean="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Courier New" charset="0"/>
                <a:ea typeface="Courier New" charset="0"/>
                <a:cs typeface="Courier New" charset="0"/>
              </a:rPr>
              <a:t>true</a:t>
            </a:r>
            <a:r>
              <a:rPr lang="en-US" sz="2000" dirty="0" smtClean="0">
                <a:latin typeface="Arial" charset="0"/>
                <a:ea typeface="Arial" charset="0"/>
                <a:cs typeface="Arial" charset="0"/>
              </a:rPr>
              <a:t> and </a:t>
            </a:r>
            <a:r>
              <a:rPr lang="en-US" sz="2000" dirty="0" smtClean="0">
                <a:latin typeface="Courier New" charset="0"/>
                <a:ea typeface="Courier New" charset="0"/>
                <a:cs typeface="Courier New" charset="0"/>
              </a:rPr>
              <a:t>false</a:t>
            </a:r>
            <a:r>
              <a:rPr lang="en-US" sz="2000" dirty="0" smtClean="0">
                <a:latin typeface="Arial" charset="0"/>
                <a:ea typeface="Arial" charset="0"/>
                <a:cs typeface="Arial" charset="0"/>
              </a:rPr>
              <a:t> belong to a new Type, called a </a:t>
            </a:r>
            <a:r>
              <a:rPr lang="en-US" sz="2000" i="1" dirty="0" smtClean="0">
                <a:latin typeface="Arial" charset="0"/>
                <a:ea typeface="Arial" charset="0"/>
                <a:cs typeface="Arial" charset="0"/>
              </a:rPr>
              <a:t>Boolean</a:t>
            </a:r>
            <a:endParaRPr lang="en-US" sz="2000" i="1"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Challenges for K12</a:t>
            </a:r>
            <a:endParaRPr lang="en-US" dirty="0"/>
          </a:p>
        </p:txBody>
      </p:sp>
      <p:sp>
        <p:nvSpPr>
          <p:cNvPr id="3" name="Content Placeholder 2"/>
          <p:cNvSpPr>
            <a:spLocks noGrp="1"/>
          </p:cNvSpPr>
          <p:nvPr>
            <p:ph idx="1"/>
          </p:nvPr>
        </p:nvSpPr>
        <p:spPr>
          <a:xfrm>
            <a:off x="304800" y="1554163"/>
            <a:ext cx="8686800" cy="4525962"/>
          </a:xfrm>
        </p:spPr>
        <p:txBody>
          <a:bodyPr/>
          <a:lstStyle/>
          <a:p>
            <a:pPr>
              <a:lnSpc>
                <a:spcPct val="150000"/>
              </a:lnSpc>
            </a:pPr>
            <a:r>
              <a:rPr lang="en-US" altLang="en-US" dirty="0" smtClean="0">
                <a:ea typeface="ＭＳ Ｐゴシック" charset="-128"/>
                <a:cs typeface="Helvetica" charset="0"/>
              </a:rPr>
              <a:t>Non-DS </a:t>
            </a:r>
            <a:r>
              <a:rPr lang="en-US" altLang="en-US" dirty="0" smtClean="0">
                <a:ea typeface="ＭＳ Ｐゴシック" charset="-128"/>
                <a:cs typeface="Helvetica" charset="0"/>
              </a:rPr>
              <a:t>languages are cumbersome</a:t>
            </a:r>
          </a:p>
          <a:p>
            <a:pPr lvl="1">
              <a:lnSpc>
                <a:spcPct val="150000"/>
              </a:lnSpc>
            </a:pPr>
            <a:r>
              <a:rPr lang="en-US" altLang="en-US" dirty="0" smtClean="0">
                <a:ea typeface="ＭＳ Ｐゴシック" charset="-128"/>
                <a:cs typeface="Helvetica" charset="0"/>
              </a:rPr>
              <a:t>Importing data</a:t>
            </a:r>
          </a:p>
          <a:p>
            <a:pPr lvl="1">
              <a:lnSpc>
                <a:spcPct val="150000"/>
              </a:lnSpc>
            </a:pPr>
            <a:r>
              <a:rPr lang="en-US" altLang="en-US" dirty="0" smtClean="0">
                <a:ea typeface="ＭＳ Ｐゴシック" charset="-128"/>
                <a:cs typeface="Helvetica" charset="0"/>
              </a:rPr>
              <a:t>Batteries not included (plotting, stats)</a:t>
            </a:r>
          </a:p>
          <a:p>
            <a:pPr lvl="1">
              <a:lnSpc>
                <a:spcPct val="150000"/>
              </a:lnSpc>
            </a:pPr>
            <a:r>
              <a:rPr lang="en-US" altLang="en-US" dirty="0" smtClean="0">
                <a:ea typeface="ＭＳ Ｐゴシック" charset="-128"/>
                <a:cs typeface="Helvetica" charset="0"/>
              </a:rPr>
              <a:t>Loops take time!</a:t>
            </a:r>
          </a:p>
          <a:p>
            <a:pPr>
              <a:lnSpc>
                <a:spcPct val="150000"/>
              </a:lnSpc>
            </a:pPr>
            <a:r>
              <a:rPr lang="en-US" altLang="en-US" dirty="0">
                <a:ea typeface="ＭＳ Ｐゴシック" charset="-128"/>
                <a:cs typeface="Helvetica" charset="0"/>
              </a:rPr>
              <a:t>Professional DS tools aren’t student-friendly</a:t>
            </a:r>
          </a:p>
          <a:p>
            <a:pPr>
              <a:lnSpc>
                <a:spcPct val="150000"/>
              </a:lnSpc>
            </a:pPr>
            <a:r>
              <a:rPr lang="en-US" altLang="en-US" dirty="0" smtClean="0">
                <a:ea typeface="ＭＳ Ｐゴシック" charset="-128"/>
                <a:cs typeface="Helvetica" charset="0"/>
              </a:rPr>
              <a:t>Off-the-shelf </a:t>
            </a:r>
            <a:r>
              <a:rPr lang="en-US" altLang="en-US" dirty="0" smtClean="0">
                <a:ea typeface="ＭＳ Ｐゴシック" charset="-128"/>
                <a:cs typeface="Helvetica" charset="0"/>
              </a:rPr>
              <a:t>means teachers spend time putting the pieces together.</a:t>
            </a:r>
            <a:endParaRPr lang="en-US" altLang="en-US" dirty="0">
              <a:ea typeface="ＭＳ Ｐゴシック" charset="-128"/>
              <a:cs typeface="Helvetica" charset="0"/>
            </a:endParaRP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841806"/>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7960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What is the difference between </a:t>
            </a:r>
            <a:r>
              <a:rPr lang="en-US" sz="2000" dirty="0" smtClean="0">
                <a:latin typeface="Courier New" charset="0"/>
                <a:ea typeface="Courier New" charset="0"/>
                <a:cs typeface="Courier New" charset="0"/>
              </a:rPr>
              <a:t>=</a:t>
            </a:r>
            <a:r>
              <a:rPr lang="en-US" sz="2000" dirty="0" smtClean="0">
                <a:latin typeface="Arial" charset="0"/>
                <a:ea typeface="Arial" charset="0"/>
                <a:cs typeface="Arial" charset="0"/>
              </a:rPr>
              <a:t> and </a:t>
            </a:r>
            <a:r>
              <a:rPr lang="en-US" sz="2000" dirty="0" smtClean="0">
                <a:latin typeface="Courier New" charset="0"/>
                <a:ea typeface="Courier New" charset="0"/>
                <a:cs typeface="Courier New" charset="0"/>
              </a:rPr>
              <a:t>==</a:t>
            </a:r>
            <a:r>
              <a:rPr lang="en-US" sz="2000" dirty="0" smtClean="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Turn to Page 31</a:t>
            </a:r>
            <a:r>
              <a:rPr lang="mr-IN" sz="2000" dirty="0" smtClean="0">
                <a:latin typeface="Arial" charset="0"/>
                <a:ea typeface="Arial" charset="0"/>
                <a:cs typeface="Arial" charset="0"/>
              </a:rPr>
              <a:t>…</a:t>
            </a:r>
            <a:endParaRPr lang="en-US" sz="2000" dirty="0" smtClean="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How might </a:t>
            </a:r>
            <a:r>
              <a:rPr lang="en-US" sz="2000" dirty="0" smtClean="0">
                <a:latin typeface="Courier New" charset="0"/>
                <a:ea typeface="Courier New" charset="0"/>
                <a:cs typeface="Courier New" charset="0"/>
              </a:rPr>
              <a:t>(continent == “Asia”)</a:t>
            </a:r>
            <a:r>
              <a:rPr lang="en-US" sz="2000" dirty="0" smtClean="0">
                <a:latin typeface="Arial" charset="0"/>
                <a:ea typeface="Arial" charset="0"/>
                <a:cs typeface="Arial" charset="0"/>
              </a:rPr>
              <a:t> be useful to us?</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Footer Placeholder 5"/>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a:t>
            </a:r>
            <a:r>
              <a:rPr lang="en-US" dirty="0" smtClean="0"/>
              <a:t>. </a:t>
            </a:r>
            <a:r>
              <a:rPr lang="en-US" dirty="0" smtClean="0">
                <a:latin typeface="Arial" charset="0"/>
                <a:ea typeface="Arial" charset="0"/>
                <a:cs typeface="Arial" charset="0"/>
              </a:rPr>
              <a:t>Using check inside </a:t>
            </a:r>
            <a:r>
              <a:rPr lang="en-US" dirty="0" smtClean="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Open the </a:t>
            </a:r>
            <a:r>
              <a:rPr lang="en-US" sz="2000" dirty="0" smtClean="0">
                <a:latin typeface="Arial" charset="0"/>
                <a:ea typeface="Arial" charset="0"/>
                <a:cs typeface="Arial" charset="0"/>
                <a:hlinkClick r:id="rId2"/>
              </a:rPr>
              <a:t>Unit 8 Starter File</a:t>
            </a:r>
            <a:r>
              <a:rPr lang="en-US" sz="2000" dirty="0" smtClean="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smtClean="0">
                <a:latin typeface="Arial" charset="0"/>
                <a:ea typeface="Arial" charset="0"/>
                <a:cs typeface="Arial" charset="0"/>
              </a:rPr>
              <a:t>Type </a:t>
            </a:r>
            <a:r>
              <a:rPr lang="en-US" sz="2000" dirty="0" smtClean="0">
                <a:latin typeface="Courier New" charset="0"/>
                <a:ea typeface="Courier New" charset="0"/>
                <a:cs typeface="Courier New" charset="0"/>
              </a:rPr>
              <a:t>restaurants</a:t>
            </a:r>
            <a:r>
              <a:rPr lang="en-US" sz="2000" dirty="0" smtClean="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smtClean="0">
                <a:latin typeface="Arial" charset="0"/>
                <a:ea typeface="Arial" charset="0"/>
                <a:cs typeface="Arial" charset="0"/>
              </a:rPr>
              <a:t>Type </a:t>
            </a:r>
            <a:r>
              <a:rPr lang="en-US" sz="2000" dirty="0" smtClean="0">
                <a:latin typeface="Courier New" charset="0"/>
                <a:ea typeface="Courier New" charset="0"/>
                <a:cs typeface="Courier New" charset="0"/>
              </a:rPr>
              <a:t>restaurants-sieved</a:t>
            </a:r>
            <a:r>
              <a:rPr lang="en-US" sz="2000" dirty="0" smtClean="0">
                <a:latin typeface="Arial" charset="0"/>
                <a:ea typeface="Arial" charset="0"/>
                <a:cs typeface="Arial" charset="0"/>
              </a:rPr>
              <a:t> </a:t>
            </a:r>
            <a:r>
              <a:rPr lang="en-US" sz="2000" dirty="0">
                <a:latin typeface="Arial" charset="0"/>
                <a:ea typeface="Arial" charset="0"/>
                <a:cs typeface="Arial" charset="0"/>
              </a:rPr>
              <a:t>into the Interactions </a:t>
            </a:r>
            <a:r>
              <a:rPr lang="en-US" sz="2000" dirty="0" smtClean="0">
                <a:latin typeface="Arial" charset="0"/>
                <a:ea typeface="Arial" charset="0"/>
                <a:cs typeface="Arial" charset="0"/>
              </a:rPr>
              <a:t>Area</a:t>
            </a:r>
          </a:p>
          <a:p>
            <a:pPr marL="457200" indent="-457200" eaLnBrk="1" hangingPunct="1">
              <a:spcAft>
                <a:spcPts val="1800"/>
              </a:spcAft>
              <a:buClr>
                <a:srgbClr val="4C4C4C"/>
              </a:buClr>
              <a:buSzTx/>
            </a:pPr>
            <a:r>
              <a:rPr lang="en-US" sz="2000" dirty="0" smtClean="0">
                <a:latin typeface="Arial" charset="0"/>
                <a:ea typeface="Arial" charset="0"/>
                <a:cs typeface="Arial" charset="0"/>
              </a:rPr>
              <a:t>What is different about these two tables?</a:t>
            </a: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sieve </a:t>
            </a:r>
            <a:r>
              <a:rPr lang="en-US" dirty="0" smtClean="0"/>
              <a:t>query</a:t>
            </a:r>
            <a:endParaRPr lang="en-US" dirty="0"/>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smtClean="0">
                <a:latin typeface="Courier New" charset="0"/>
                <a:ea typeface="Courier New" charset="0"/>
                <a:cs typeface="Courier New" charset="0"/>
              </a:rPr>
              <a:t>sieve </a:t>
            </a:r>
            <a:r>
              <a:rPr lang="en-US" dirty="0" smtClean="0">
                <a:latin typeface="Courier New" charset="0"/>
                <a:ea typeface="Courier New" charset="0"/>
                <a:cs typeface="Courier New" charset="0"/>
              </a:rPr>
              <a:t>restaurants </a:t>
            </a:r>
            <a:r>
              <a:rPr lang="en-US" b="1" dirty="0" smtClean="0">
                <a:latin typeface="Courier New" charset="0"/>
                <a:ea typeface="Courier New" charset="0"/>
                <a:cs typeface="Courier New" charset="0"/>
              </a:rPr>
              <a:t>using</a:t>
            </a: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rating</a:t>
            </a:r>
            <a:r>
              <a:rPr lang="en-US" dirty="0" smtClean="0">
                <a:latin typeface="Courier New" charset="0"/>
                <a:ea typeface="Courier New" charset="0"/>
                <a:cs typeface="Courier New" charset="0"/>
              </a:rPr>
              <a:t> :</a:t>
            </a:r>
          </a:p>
          <a:p>
            <a:pPr marL="0" indent="0">
              <a:buNone/>
            </a:pP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rating</a:t>
            </a:r>
            <a:r>
              <a:rPr lang="en-US" dirty="0" smtClean="0">
                <a:latin typeface="Courier New" charset="0"/>
                <a:ea typeface="Courier New" charset="0"/>
                <a:cs typeface="Courier New" charset="0"/>
              </a:rPr>
              <a:t> &gt;= 4 </a:t>
            </a:r>
          </a:p>
          <a:p>
            <a:pPr marL="0" indent="0">
              <a:buNone/>
            </a:pP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column arguments</a:t>
              </a:r>
              <a:endParaRPr lang="en-US" dirty="0">
                <a:solidFill>
                  <a:schemeClr val="tx1"/>
                </a:solidFill>
              </a:endParaRP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colon</a:t>
            </a:r>
            <a:endParaRPr lang="en-US" dirty="0">
              <a:solidFill>
                <a:schemeClr val="tx1"/>
              </a:solidFill>
            </a:endParaRP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a:t>
              </a:r>
              <a:r>
                <a:rPr lang="en-US" smtClean="0">
                  <a:solidFill>
                    <a:schemeClr val="tx1"/>
                  </a:solidFill>
                </a:rPr>
                <a:t>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a:t>
            </a:r>
            <a:r>
              <a:rPr lang="en-US" altLang="en-US" dirty="0" smtClean="0">
                <a:solidFill>
                  <a:schemeClr val="bg1"/>
                </a:solidFill>
                <a:ea typeface="Arial" charset="0"/>
                <a:cs typeface="Arial" charset="0"/>
              </a:rPr>
              <a:t>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a:t>
            </a:r>
            <a:r>
              <a:rPr lang="en-US" dirty="0" smtClean="0">
                <a:solidFill>
                  <a:schemeClr val="bg1"/>
                </a:solidFill>
                <a:ea typeface="Arial" charset="0"/>
                <a:cs typeface="Arial" charset="0"/>
              </a:rPr>
              <a:t>these queries</a:t>
            </a:r>
            <a:endParaRPr lang="en-US" dirty="0">
              <a:solidFill>
                <a:schemeClr val="bg1"/>
              </a:solidFill>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r>
              <a:rPr lang="en-US" sz="2000" dirty="0" smtClean="0">
                <a:latin typeface="Arial" charset="0"/>
                <a:ea typeface="Arial" charset="0"/>
                <a:cs typeface="Arial" charset="0"/>
              </a:rPr>
              <a:t>)</a:t>
            </a:r>
          </a:p>
          <a:p>
            <a:pPr eaLnBrk="1" hangingPunct="1">
              <a:spcAft>
                <a:spcPts val="1800"/>
              </a:spcAft>
              <a:buClr>
                <a:srgbClr val="4C4C4C"/>
              </a:buClr>
              <a:buSzTx/>
              <a:buNone/>
            </a:pPr>
            <a:r>
              <a:rPr lang="en-US" sz="2000" dirty="0" smtClean="0">
                <a:latin typeface="Arial" charset="0"/>
                <a:ea typeface="Arial" charset="0"/>
                <a:cs typeface="Arial" charset="0"/>
              </a:rPr>
              <a:t>In the Definitions Area, complete </a:t>
            </a:r>
            <a:r>
              <a:rPr lang="en-US" sz="2000" dirty="0" smtClean="0">
                <a:latin typeface="Courier New" charset="0"/>
                <a:ea typeface="Courier New" charset="0"/>
                <a:cs typeface="Courier New" charset="0"/>
              </a:rPr>
              <a:t>low-calorie</a:t>
            </a:r>
            <a:r>
              <a:rPr lang="en-US" sz="2000" dirty="0" smtClean="0">
                <a:latin typeface="Arial" charset="0"/>
                <a:ea typeface="Arial" charset="0"/>
                <a:cs typeface="Arial" charset="0"/>
              </a:rPr>
              <a:t>,               </a:t>
            </a:r>
            <a:r>
              <a:rPr lang="en-US" sz="2000" dirty="0" smtClean="0">
                <a:latin typeface="Courier New" charset="0"/>
                <a:ea typeface="Courier New" charset="0"/>
                <a:cs typeface="Courier New" charset="0"/>
              </a:rPr>
              <a:t>ca-presidents </a:t>
            </a:r>
            <a:r>
              <a:rPr lang="en-US" sz="2000" dirty="0" smtClean="0">
                <a:latin typeface="Arial" charset="0"/>
                <a:ea typeface="Arial" charset="0"/>
                <a:cs typeface="Arial" charset="0"/>
              </a:rPr>
              <a:t>and </a:t>
            </a:r>
            <a:r>
              <a:rPr lang="en-US" sz="2000" dirty="0" err="1" smtClean="0">
                <a:latin typeface="Courier New" charset="0"/>
                <a:ea typeface="Courier New" charset="0"/>
                <a:cs typeface="Courier New" charset="0"/>
              </a:rPr>
              <a:t>asian</a:t>
            </a:r>
            <a:r>
              <a:rPr lang="en-US" sz="2000" dirty="0">
                <a:latin typeface="Courier New" charset="0"/>
                <a:ea typeface="Courier New" charset="0"/>
                <a:cs typeface="Courier New" charset="0"/>
              </a:rPr>
              <a:t>-</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a:t>
            </a:r>
            <a:endParaRPr lang="en-US" sz="2000" dirty="0">
              <a:latin typeface="Arial" charset="0"/>
              <a:ea typeface="Arial" charset="0"/>
              <a:cs typeface="Arial" charset="0"/>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smtClean="0">
                <a:latin typeface="Helvetica" charset="0"/>
                <a:ea typeface="Helvetica" charset="0"/>
                <a:cs typeface="Helvetica" charset="0"/>
              </a:rPr>
              <a:t>Page 32:</a:t>
            </a:r>
            <a:r>
              <a:rPr lang="en-US" sz="3400" dirty="0" smtClean="0">
                <a:latin typeface="Courier New" charset="0"/>
                <a:ea typeface="Courier New" charset="0"/>
                <a:cs typeface="Courier New" charset="0"/>
              </a:rPr>
              <a:t> Recent Title &amp; Year</a:t>
            </a:r>
            <a:endParaRPr lang="en-US" sz="3400" dirty="0">
              <a:latin typeface="Courier New" charset="0"/>
              <a:ea typeface="Courier New" charset="0"/>
              <a:cs typeface="Courier New" charset="0"/>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3365721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gridCol w="457200"/>
                <a:gridCol w="445847"/>
                <a:gridCol w="742976"/>
                <a:gridCol w="742976"/>
                <a:gridCol w="430402"/>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a:effectLst/>
                        </a:rPr>
                        <a:t>Ice Age: </a:t>
                      </a:r>
                      <a:r>
                        <a:rPr lang="en-US" sz="1100" dirty="0" smtClean="0">
                          <a:effectLst/>
                        </a:rPr>
                        <a:t>The</a:t>
                      </a:r>
                      <a:r>
                        <a:rPr lang="en-US" sz="1100" baseline="0" dirty="0" smtClean="0">
                          <a:effectLst/>
                        </a:rPr>
                        <a:t> </a:t>
                      </a:r>
                      <a:r>
                        <a:rPr lang="en-US" sz="1100" dirty="0" smtClean="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gridCol w="461276"/>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movies-sieved</a:t>
            </a:r>
            <a:endParaRPr lang="en-US" sz="1600" dirty="0">
              <a:solidFill>
                <a:schemeClr val="bg1"/>
              </a:solidFill>
              <a:latin typeface="Comic Sans MS" charset="0"/>
              <a:ea typeface="Comic Sans MS" charset="0"/>
              <a:cs typeface="Comic Sans MS" charset="0"/>
            </a:endParaRP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ovies-ordered</a:t>
            </a:r>
            <a:endParaRPr lang="en-US" sz="1600" dirty="0">
              <a:solidFill>
                <a:schemeClr val="bg1"/>
              </a:solidFill>
              <a:latin typeface="Comic Sans MS" charset="0"/>
              <a:ea typeface="Comic Sans MS" charset="0"/>
              <a:cs typeface="Comic Sans MS" charset="0"/>
            </a:endParaRP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title, year</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a:t>
            </a:r>
            <a:r>
              <a:rPr lang="en-US" sz="1600" dirty="0" smtClean="0">
                <a:solidFill>
                  <a:schemeClr val="bg1"/>
                </a:solidFill>
                <a:latin typeface="Comic Sans MS" charset="0"/>
                <a:ea typeface="Comic Sans MS" charset="0"/>
                <a:cs typeface="Comic Sans MS" charset="0"/>
              </a:rPr>
              <a:t>otal descending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a:t>
            </a:r>
            <a:r>
              <a:rPr lang="en-US" sz="3400" dirty="0" smtClean="0">
                <a:latin typeface="Helvetica" charset="0"/>
                <a:ea typeface="Helvetica" charset="0"/>
                <a:cs typeface="Helvetica" charset="0"/>
              </a:rPr>
              <a:t>33:</a:t>
            </a:r>
            <a:r>
              <a:rPr lang="en-US" sz="3400" dirty="0" smtClean="0">
                <a:latin typeface="Courier New" charset="0"/>
                <a:ea typeface="Courier New" charset="0"/>
                <a:cs typeface="Courier New" charset="0"/>
              </a:rPr>
              <a:t> Title and Overseas</a:t>
            </a:r>
            <a:endParaRPr lang="en-US" sz="3400" dirty="0">
              <a:latin typeface="Courier New" charset="0"/>
              <a:ea typeface="Courier New" charset="0"/>
              <a:cs typeface="Courier New" charset="0"/>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gridCol w="457200"/>
                <a:gridCol w="500945"/>
                <a:gridCol w="632631"/>
                <a:gridCol w="729708"/>
                <a:gridCol w="422716"/>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a:effectLst/>
                        </a:rPr>
                        <a:t>Ice Age: The </a:t>
                      </a:r>
                      <a:r>
                        <a:rPr lang="en-US" sz="1100" dirty="0" smtClean="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gridCol w="658368"/>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smtClean="0">
                          <a:effectLst/>
                        </a:rPr>
                        <a:t>Overseas</a:t>
                      </a:r>
                      <a:endParaRPr lang="en-US" sz="1100" b="0" dirty="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smtClean="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smtClean="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tr>
              <a:tr h="137160">
                <a:tc>
                  <a:txBody>
                    <a:bodyPr/>
                    <a:lstStyle/>
                    <a:p>
                      <a:pPr marL="0" marR="0">
                        <a:spcBef>
                          <a:spcPts val="0"/>
                        </a:spcBef>
                        <a:spcAft>
                          <a:spcPts val="0"/>
                        </a:spcAft>
                      </a:pPr>
                      <a:r>
                        <a:rPr lang="en-US" sz="1100" dirty="0" smtClean="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smtClean="0">
                          <a:effectLst/>
                          <a:latin typeface="Franklin Gothic Book" charset="0"/>
                          <a:ea typeface="Franklin Gothic Book" charset="0"/>
                          <a:cs typeface="Franklin Gothic Book" charset="0"/>
                        </a:rPr>
                        <a:t>379.2</a:t>
                      </a:r>
                      <a:endParaRPr lang="en-US" sz="1100" b="0" dirty="0">
                        <a:effectLst/>
                        <a:latin typeface="Franklin Gothic Book" charset="0"/>
                        <a:ea typeface="Franklin Gothic Book" charset="0"/>
                        <a:cs typeface="Franklin Gothic Book" charset="0"/>
                      </a:endParaRPr>
                    </a:p>
                  </a:txBody>
                  <a:tcPr marL="28575" marR="28575" marT="0" marB="0" anchor="b"/>
                </a:tc>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year &lt; 2010</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movies-sieved</a:t>
            </a:r>
            <a:endParaRPr lang="en-US" sz="1600" dirty="0">
              <a:solidFill>
                <a:schemeClr val="bg1"/>
              </a:solidFill>
              <a:latin typeface="Comic Sans MS" charset="0"/>
              <a:ea typeface="Comic Sans MS" charset="0"/>
              <a:cs typeface="Comic Sans MS" charset="0"/>
            </a:endParaRP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ovies-ordered</a:t>
            </a:r>
            <a:endParaRPr lang="en-US" sz="1600" dirty="0">
              <a:solidFill>
                <a:schemeClr val="bg1"/>
              </a:solidFill>
              <a:latin typeface="Comic Sans MS" charset="0"/>
              <a:ea typeface="Comic Sans MS" charset="0"/>
              <a:cs typeface="Comic Sans MS" charset="0"/>
            </a:endParaRP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title</a:t>
            </a:r>
            <a:r>
              <a:rPr lang="en-US" sz="1600" smtClean="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a:t>
            </a:r>
            <a:r>
              <a:rPr lang="en-US" sz="1600" dirty="0" smtClean="0">
                <a:solidFill>
                  <a:schemeClr val="bg1"/>
                </a:solidFill>
                <a:latin typeface="Comic Sans MS" charset="0"/>
                <a:ea typeface="Comic Sans MS" charset="0"/>
                <a:cs typeface="Comic Sans MS" charset="0"/>
              </a:rPr>
              <a:t>otal </a:t>
            </a:r>
            <a:r>
              <a:rPr lang="en-US" sz="1600" dirty="0" err="1" smtClean="0">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1219200" y="1219200"/>
            <a:ext cx="7543800" cy="565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smtClean="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smtClean="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Includes all </a:t>
            </a:r>
            <a:r>
              <a:rPr lang="en-US" sz="1600" u="sng" dirty="0" smtClean="0">
                <a:latin typeface="Arial" charset="0"/>
                <a:ea typeface="Arial" charset="0"/>
                <a:cs typeface="Arial" charset="0"/>
              </a:rPr>
              <a:t>relevant </a:t>
            </a:r>
            <a:r>
              <a:rPr lang="en-US" sz="1600" dirty="0" smtClean="0">
                <a:latin typeface="Arial" charset="0"/>
                <a:ea typeface="Arial" charset="0"/>
                <a:cs typeface="Arial" charset="0"/>
              </a:rPr>
              <a:t>columns</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Is properly representative of the entire </a:t>
            </a:r>
            <a:r>
              <a:rPr lang="en-US" sz="1600" dirty="0" smtClean="0">
                <a:latin typeface="Arial" charset="0"/>
                <a:ea typeface="Arial" charset="0"/>
                <a:cs typeface="Arial" charset="0"/>
              </a:rPr>
              <a:t>dataset</a:t>
            </a:r>
          </a:p>
          <a:p>
            <a:pPr marL="457200" indent="-457200" eaLnBrk="1" hangingPunct="1">
              <a:spcAft>
                <a:spcPts val="1800"/>
              </a:spcAft>
              <a:buClr>
                <a:srgbClr val="4C4C4C"/>
              </a:buClr>
              <a:buSzTx/>
            </a:pPr>
            <a:r>
              <a:rPr lang="en-US" sz="2000" dirty="0" smtClean="0">
                <a:latin typeface="Arial" charset="0"/>
                <a:ea typeface="Arial" charset="0"/>
                <a:cs typeface="Arial" charset="0"/>
              </a:rPr>
              <a:t>The Austerity Problem</a:t>
            </a: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Turn to Page 34</a:t>
            </a: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smtClean="0">
                <a:latin typeface="Helvetica" charset="0"/>
                <a:ea typeface="Helvetica" charset="0"/>
                <a:cs typeface="Helvetica" charset="0"/>
              </a:rPr>
              <a:t>Page 35:</a:t>
            </a:r>
            <a:r>
              <a:rPr lang="en-US" dirty="0" smtClean="0">
                <a:latin typeface="Courier New" charset="0"/>
                <a:ea typeface="Courier New" charset="0"/>
                <a:cs typeface="Courier New" charset="0"/>
              </a:rPr>
              <a:t> Asian GDPs</a:t>
            </a:r>
            <a:endParaRPr lang="en-US" dirty="0">
              <a:latin typeface="Courier New" charset="0"/>
              <a:ea typeface="Courier New" charset="0"/>
              <a:cs typeface="Courier New" charset="0"/>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continent == “</a:t>
            </a:r>
            <a:r>
              <a:rPr lang="en-US" sz="1600" dirty="0" err="1" smtClean="0">
                <a:solidFill>
                  <a:schemeClr val="bg1"/>
                </a:solidFill>
                <a:latin typeface="Comic Sans MS" charset="0"/>
                <a:ea typeface="Comic Sans MS" charset="0"/>
                <a:cs typeface="Comic Sans MS" charset="0"/>
              </a:rPr>
              <a:t>asia</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a:t>
            </a:r>
            <a:endParaRPr lang="en-US" sz="1600" dirty="0">
              <a:solidFill>
                <a:schemeClr val="bg1"/>
              </a:solidFill>
              <a:latin typeface="Comic Sans MS" charset="0"/>
              <a:ea typeface="Comic Sans MS" charset="0"/>
              <a:cs typeface="Comic Sans MS" charset="0"/>
            </a:endParaRP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countries-ordered</a:t>
            </a:r>
            <a:endParaRPr lang="en-US" sz="1600" dirty="0">
              <a:solidFill>
                <a:schemeClr val="bg1"/>
              </a:solidFill>
              <a:latin typeface="Comic Sans MS" charset="0"/>
              <a:ea typeface="Comic Sans MS" charset="0"/>
              <a:cs typeface="Comic Sans MS" charset="0"/>
            </a:endParaRP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country, </a:t>
            </a:r>
            <a:r>
              <a:rPr lang="en-US" sz="1600" dirty="0" err="1" smtClean="0">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smtClean="0">
                <a:solidFill>
                  <a:schemeClr val="bg1"/>
                </a:solidFill>
                <a:latin typeface="Comic Sans MS" charset="0"/>
                <a:ea typeface="Comic Sans MS" charset="0"/>
                <a:cs typeface="Comic Sans MS" charset="0"/>
              </a:rPr>
              <a:t>gdp</a:t>
            </a:r>
            <a:r>
              <a:rPr lang="en-US" sz="1600" dirty="0" smtClean="0">
                <a:solidFill>
                  <a:schemeClr val="bg1"/>
                </a:solidFill>
                <a:latin typeface="Comic Sans MS" charset="0"/>
                <a:ea typeface="Comic Sans MS" charset="0"/>
                <a:cs typeface="Comic Sans MS" charset="0"/>
              </a:rPr>
              <a:t> ascending</a:t>
            </a:r>
            <a:endParaRPr lang="en-US" sz="1600" dirty="0">
              <a:solidFill>
                <a:schemeClr val="bg1"/>
              </a:solidFill>
              <a:latin typeface="Comic Sans MS" charset="0"/>
              <a:ea typeface="Comic Sans MS" charset="0"/>
              <a:cs typeface="Comic Sans MS" charset="0"/>
            </a:endParaRP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a:t>
            </a:r>
            <a:r>
              <a:rPr lang="en-US" sz="1600" smtClean="0">
                <a:solidFill>
                  <a:schemeClr val="bg1"/>
                </a:solidFill>
                <a:latin typeface="Comic Sans MS" charset="0"/>
                <a:ea typeface="Comic Sans MS" charset="0"/>
                <a:cs typeface="Comic Sans MS" charset="0"/>
              </a:rPr>
              <a:t>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smtClean="0">
                <a:latin typeface="Arial" charset="0"/>
                <a:ea typeface="Arial" charset="0"/>
                <a:cs typeface="Arial" charset="0"/>
              </a:rPr>
              <a:t>Open the </a:t>
            </a:r>
            <a:r>
              <a:rPr lang="en-US" sz="2400" dirty="0" smtClean="0">
                <a:latin typeface="Arial" charset="0"/>
                <a:ea typeface="Arial" charset="0"/>
                <a:cs typeface="Arial" charset="0"/>
                <a:hlinkClick r:id="rId4"/>
              </a:rPr>
              <a:t>Syntax Error file</a:t>
            </a:r>
            <a:r>
              <a:rPr lang="en-US" sz="2400" dirty="0" smtClean="0">
                <a:latin typeface="Arial" charset="0"/>
                <a:ea typeface="Arial" charset="0"/>
                <a:cs typeface="Arial" charset="0"/>
              </a:rPr>
              <a:t>, and debug these </a:t>
            </a:r>
            <a:r>
              <a:rPr lang="en-US" sz="2400" smtClean="0">
                <a:latin typeface="Arial" charset="0"/>
                <a:ea typeface="Arial" charset="0"/>
                <a:cs typeface="Arial" charset="0"/>
              </a:rPr>
              <a:t>queries!</a:t>
            </a:r>
            <a:endParaRPr lang="en-US" sz="2400" dirty="0" smtClean="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smtClean="0">
                <a:latin typeface="Arial" charset="0"/>
                <a:ea typeface="Arial" charset="0"/>
                <a:cs typeface="Arial" charset="0"/>
              </a:rPr>
              <a:t>“</a:t>
            </a:r>
            <a:r>
              <a:rPr lang="en-US" sz="4000" i="1" dirty="0" smtClean="0"/>
              <a:t>How much of Asia’s GDP does China generate?</a:t>
            </a:r>
            <a:r>
              <a:rPr lang="en-US" altLang="en-US" sz="4000" i="1" dirty="0" smtClean="0">
                <a:latin typeface="Arial" charset="0"/>
                <a:ea typeface="Arial" charset="0"/>
                <a:cs typeface="Arial" charset="0"/>
              </a:rPr>
              <a:t>”</a:t>
            </a:r>
            <a:endParaRPr lang="en-US" sz="40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findings on </a:t>
            </a:r>
            <a:r>
              <a:rPr lang="en-US" sz="2000" dirty="0">
                <a:latin typeface="Arial" charset="0"/>
                <a:ea typeface="Arial" charset="0"/>
                <a:cs typeface="Arial" charset="0"/>
              </a:rPr>
              <a:t>Page 3</a:t>
            </a:r>
            <a:r>
              <a:rPr lang="en-US" sz="2000" dirty="0" smtClean="0">
                <a:latin typeface="Arial" charset="0"/>
                <a:ea typeface="Arial" charset="0"/>
                <a:cs typeface="Arial" charset="0"/>
              </a:rPr>
              <a:t>0</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62765323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3689</TotalTime>
  <Words>5259</Words>
  <Application>Microsoft Macintosh PowerPoint</Application>
  <PresentationFormat>On-screen Show (4:3)</PresentationFormat>
  <Paragraphs>1123</Paragraphs>
  <Slides>111</Slides>
  <Notes>43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111</vt:i4>
      </vt:variant>
    </vt:vector>
  </HeadingPairs>
  <TitlesOfParts>
    <vt:vector size="125" baseType="lpstr">
      <vt:lpstr>Arial Unicode MS</vt:lpstr>
      <vt:lpstr>Century Gothic</vt:lpstr>
      <vt:lpstr>Comic Sans MS</vt:lpstr>
      <vt:lpstr>Courier New</vt:lpstr>
      <vt:lpstr>Franklin Gothic Book</vt:lpstr>
      <vt:lpstr>Franklin Gothic Medium</vt:lpstr>
      <vt:lpstr>Helvetica</vt:lpstr>
      <vt:lpstr>Mangal</vt:lpstr>
      <vt:lpstr>ＭＳ Ｐゴシック</vt:lpstr>
      <vt:lpstr>Times New Roman</vt:lpstr>
      <vt:lpstr>Wingdings</vt:lpstr>
      <vt:lpstr>Wingdings 2</vt:lpstr>
      <vt:lpstr>Arial</vt:lpstr>
      <vt:lpstr>Trek</vt:lpstr>
      <vt:lpstr>PowerPoint Presentation</vt:lpstr>
      <vt:lpstr>PowerPoint Presentation</vt:lpstr>
      <vt:lpstr>PowerPoint Presentation</vt:lpstr>
      <vt:lpstr>What does “Beta” mean?</vt:lpstr>
      <vt:lpstr>Goals for this Workshop</vt:lpstr>
      <vt:lpstr>Agenda</vt:lpstr>
      <vt:lpstr>What is Data Science?</vt:lpstr>
      <vt:lpstr>PowerPoint Presentation</vt:lpstr>
      <vt:lpstr>Challenges for K12</vt:lpstr>
      <vt:lpstr>Bootstrap’s Solution</vt:lpstr>
      <vt:lpstr>Agenda</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Driver / Navigator</vt:lpstr>
      <vt:lpstr>Numbers and Strings in Pyret</vt:lpstr>
      <vt:lpstr>Error Messages</vt:lpstr>
      <vt:lpstr>Definitions in Pyret</vt:lpstr>
      <vt:lpstr>Functions in Pyret</vt:lpstr>
      <vt:lpstr>Page 46: Contracts</vt:lpstr>
      <vt:lpstr>Plotting in Pyret</vt:lpstr>
      <vt:lpstr>Plotting in Pyret</vt:lpstr>
      <vt:lpstr>Unit 2</vt:lpstr>
      <vt:lpstr>Do Now</vt:lpstr>
      <vt:lpstr>Tabular Data</vt:lpstr>
      <vt:lpstr>Tables in Pyret</vt:lpstr>
      <vt:lpstr>Quantitative v. Categorical</vt:lpstr>
      <vt:lpstr>Extracting Lists From Tables</vt:lpstr>
      <vt:lpstr>Scatterplots</vt:lpstr>
      <vt:lpstr>Back to our Question…</vt:lpstr>
      <vt:lpstr>Project: Choose Your Dataset!</vt:lpstr>
      <vt:lpstr>Unit 3</vt:lpstr>
      <vt:lpstr>Do Now</vt:lpstr>
      <vt:lpstr>New Dataset: Countries</vt:lpstr>
      <vt:lpstr>Defining Lists</vt:lpstr>
      <vt:lpstr>Mean</vt:lpstr>
      <vt:lpstr>Median</vt:lpstr>
      <vt:lpstr>Mode</vt:lpstr>
      <vt:lpstr>Measuring Center w/Tables</vt:lpstr>
      <vt:lpstr>Which measure is “best”?</vt:lpstr>
      <vt:lpstr>Which measure is “best”?</vt:lpstr>
      <vt:lpstr>Back to our question…</vt:lpstr>
      <vt:lpstr>Project: Centers of Your Dataset</vt:lpstr>
      <vt:lpstr>Unit 4</vt:lpstr>
      <vt:lpstr>Bar and Pie Charts</vt:lpstr>
      <vt:lpstr>Frequency Bar Charts</vt:lpstr>
      <vt:lpstr>Project: Visualizing Your Dataset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362</cp:revision>
  <cp:lastPrinted>2010-06-15T20:49:49Z</cp:lastPrinted>
  <dcterms:created xsi:type="dcterms:W3CDTF">2015-08-09T14:46:48Z</dcterms:created>
  <dcterms:modified xsi:type="dcterms:W3CDTF">2017-07-12T14:47:42Z</dcterms:modified>
  <cp:category/>
</cp:coreProperties>
</file>